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259" r:id="rId3"/>
    <p:sldId id="260" r:id="rId4"/>
    <p:sldId id="261" r:id="rId5"/>
    <p:sldId id="263" r:id="rId6"/>
    <p:sldId id="264" r:id="rId7"/>
    <p:sldId id="265" r:id="rId8"/>
    <p:sldId id="336" r:id="rId9"/>
    <p:sldId id="337" r:id="rId10"/>
    <p:sldId id="338" r:id="rId11"/>
    <p:sldId id="266" r:id="rId12"/>
    <p:sldId id="267" r:id="rId13"/>
    <p:sldId id="268" r:id="rId14"/>
    <p:sldId id="269" r:id="rId15"/>
    <p:sldId id="270" r:id="rId16"/>
    <p:sldId id="271" r:id="rId17"/>
    <p:sldId id="272" r:id="rId18"/>
    <p:sldId id="273" r:id="rId19"/>
    <p:sldId id="274" r:id="rId20"/>
    <p:sldId id="275" r:id="rId21"/>
    <p:sldId id="276" r:id="rId22"/>
    <p:sldId id="332" r:id="rId23"/>
    <p:sldId id="277" r:id="rId24"/>
    <p:sldId id="278" r:id="rId25"/>
    <p:sldId id="279" r:id="rId26"/>
    <p:sldId id="280" r:id="rId27"/>
    <p:sldId id="281" r:id="rId28"/>
    <p:sldId id="287" r:id="rId29"/>
    <p:sldId id="285" r:id="rId30"/>
    <p:sldId id="286" r:id="rId31"/>
    <p:sldId id="333" r:id="rId32"/>
    <p:sldId id="334" r:id="rId33"/>
    <p:sldId id="335" r:id="rId34"/>
    <p:sldId id="289" r:id="rId35"/>
    <p:sldId id="290" r:id="rId36"/>
    <p:sldId id="291" r:id="rId37"/>
    <p:sldId id="293" r:id="rId38"/>
    <p:sldId id="294" r:id="rId39"/>
    <p:sldId id="295" r:id="rId40"/>
    <p:sldId id="296" r:id="rId41"/>
    <p:sldId id="297" r:id="rId42"/>
    <p:sldId id="298" r:id="rId43"/>
    <p:sldId id="299" r:id="rId44"/>
    <p:sldId id="300" r:id="rId45"/>
    <p:sldId id="301" r:id="rId46"/>
    <p:sldId id="302" r:id="rId47"/>
    <p:sldId id="303" r:id="rId48"/>
    <p:sldId id="311" r:id="rId49"/>
    <p:sldId id="312" r:id="rId50"/>
    <p:sldId id="313" r:id="rId51"/>
    <p:sldId id="314" r:id="rId52"/>
    <p:sldId id="315" r:id="rId53"/>
    <p:sldId id="321" r:id="rId54"/>
    <p:sldId id="323" r:id="rId55"/>
    <p:sldId id="322" r:id="rId56"/>
    <p:sldId id="324" r:id="rId57"/>
    <p:sldId id="331" r:id="rId58"/>
    <p:sldId id="326" r:id="rId59"/>
    <p:sldId id="339" r:id="rId60"/>
    <p:sldId id="327" r:id="rId61"/>
    <p:sldId id="328" r:id="rId62"/>
    <p:sldId id="329" r:id="rId63"/>
    <p:sldId id="330"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1656"/>
    <a:srgbClr val="3119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75" d="100"/>
          <a:sy n="75" d="100"/>
        </p:scale>
        <p:origin x="-1014" y="-8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723D89-5E05-4F98-AF46-0CCEACF3BA85}" type="datetimeFigureOut">
              <a:rPr lang="en-US" smtClean="0"/>
              <a:t>9/8/2016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C9899E-F3BB-47DD-96C3-AF9FF5A7ADFA}" type="slidenum">
              <a:rPr lang="en-US" smtClean="0"/>
              <a:t>‹#›</a:t>
            </a:fld>
            <a:endParaRPr lang="en-US" dirty="0"/>
          </a:p>
        </p:txBody>
      </p:sp>
    </p:spTree>
    <p:extLst>
      <p:ext uri="{BB962C8B-B14F-4D97-AF65-F5344CB8AC3E}">
        <p14:creationId xmlns:p14="http://schemas.microsoft.com/office/powerpoint/2010/main" val="2142883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DAFDD65B-F6D9-48C0-8663-9C41BF5B750B}" type="slidenum">
              <a:rPr lang="en-US" smtClean="0"/>
              <a:pPr/>
              <a:t>5</a:t>
            </a:fld>
            <a:endParaRPr lang="en-US" dirty="0"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6515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77 and 78</a:t>
            </a:r>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34</a:t>
            </a:fld>
            <a:endParaRPr lang="en-US" dirty="0"/>
          </a:p>
        </p:txBody>
      </p:sp>
    </p:spTree>
    <p:extLst>
      <p:ext uri="{BB962C8B-B14F-4D97-AF65-F5344CB8AC3E}">
        <p14:creationId xmlns:p14="http://schemas.microsoft.com/office/powerpoint/2010/main" val="3726642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35</a:t>
            </a:fld>
            <a:endParaRPr lang="en-US" dirty="0"/>
          </a:p>
        </p:txBody>
      </p:sp>
    </p:spTree>
    <p:extLst>
      <p:ext uri="{BB962C8B-B14F-4D97-AF65-F5344CB8AC3E}">
        <p14:creationId xmlns:p14="http://schemas.microsoft.com/office/powerpoint/2010/main" val="648569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page 55 of a patient with pneumonia</a:t>
            </a:r>
          </a:p>
          <a:p>
            <a:r>
              <a:rPr lang="en-US" dirty="0" smtClean="0"/>
              <a:t>Example of general rule page 56</a:t>
            </a:r>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42</a:t>
            </a:fld>
            <a:endParaRPr lang="en-US" dirty="0"/>
          </a:p>
        </p:txBody>
      </p:sp>
    </p:spTree>
    <p:extLst>
      <p:ext uri="{BB962C8B-B14F-4D97-AF65-F5344CB8AC3E}">
        <p14:creationId xmlns:p14="http://schemas.microsoft.com/office/powerpoint/2010/main" val="167779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53</a:t>
            </a:r>
          </a:p>
          <a:p>
            <a:r>
              <a:rPr lang="en-US" dirty="0" smtClean="0"/>
              <a:t>Page 58-59</a:t>
            </a:r>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44</a:t>
            </a:fld>
            <a:endParaRPr lang="en-US" dirty="0"/>
          </a:p>
        </p:txBody>
      </p:sp>
    </p:spTree>
    <p:extLst>
      <p:ext uri="{BB962C8B-B14F-4D97-AF65-F5344CB8AC3E}">
        <p14:creationId xmlns:p14="http://schemas.microsoft.com/office/powerpoint/2010/main" val="3274066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70-72</a:t>
            </a:r>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47</a:t>
            </a:fld>
            <a:endParaRPr lang="en-US" dirty="0"/>
          </a:p>
        </p:txBody>
      </p:sp>
    </p:spTree>
    <p:extLst>
      <p:ext uri="{BB962C8B-B14F-4D97-AF65-F5344CB8AC3E}">
        <p14:creationId xmlns:p14="http://schemas.microsoft.com/office/powerpoint/2010/main" val="3356205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100</a:t>
            </a:r>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49</a:t>
            </a:fld>
            <a:endParaRPr lang="en-US" dirty="0"/>
          </a:p>
        </p:txBody>
      </p:sp>
    </p:spTree>
    <p:extLst>
      <p:ext uri="{BB962C8B-B14F-4D97-AF65-F5344CB8AC3E}">
        <p14:creationId xmlns:p14="http://schemas.microsoft.com/office/powerpoint/2010/main" val="3228424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103</a:t>
            </a:r>
            <a:endParaRPr lang="en-US" dirty="0"/>
          </a:p>
        </p:txBody>
      </p:sp>
      <p:sp>
        <p:nvSpPr>
          <p:cNvPr id="4" name="Slide Number Placeholder 3"/>
          <p:cNvSpPr>
            <a:spLocks noGrp="1"/>
          </p:cNvSpPr>
          <p:nvPr>
            <p:ph type="sldNum" sz="quarter" idx="10"/>
          </p:nvPr>
        </p:nvSpPr>
        <p:spPr/>
        <p:txBody>
          <a:bodyPr/>
          <a:lstStyle/>
          <a:p>
            <a:fld id="{041BB48D-8767-4C2B-811E-40F281676F27}" type="slidenum">
              <a:rPr lang="en-US" smtClean="0"/>
              <a:t>50</a:t>
            </a:fld>
            <a:endParaRPr lang="en-US" dirty="0"/>
          </a:p>
        </p:txBody>
      </p:sp>
    </p:spTree>
    <p:extLst>
      <p:ext uri="{BB962C8B-B14F-4D97-AF65-F5344CB8AC3E}">
        <p14:creationId xmlns:p14="http://schemas.microsoft.com/office/powerpoint/2010/main" val="3039221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206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lvl1pPr>
              <a:defRPr>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00206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002060"/>
                </a:solidFill>
              </a:defRPr>
            </a:lvl1pPr>
            <a:lvl2pPr>
              <a:defRPr sz="2400">
                <a:solidFill>
                  <a:srgbClr val="002060"/>
                </a:solidFill>
              </a:defRPr>
            </a:lvl2pPr>
            <a:lvl3pPr>
              <a:defRPr sz="2000">
                <a:solidFill>
                  <a:srgbClr val="002060"/>
                </a:solidFill>
              </a:defRPr>
            </a:lvl3pPr>
            <a:lvl4pPr>
              <a:defRPr sz="1800">
                <a:solidFill>
                  <a:srgbClr val="002060"/>
                </a:solidFill>
              </a:defRPr>
            </a:lvl4pPr>
            <a:lvl5pPr>
              <a:defRPr sz="1800">
                <a:solidFill>
                  <a:srgbClr val="002060"/>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002060"/>
                </a:solidFill>
              </a:defRPr>
            </a:lvl1pPr>
            <a:lvl2pPr>
              <a:defRPr sz="2400">
                <a:solidFill>
                  <a:srgbClr val="002060"/>
                </a:solidFill>
              </a:defRPr>
            </a:lvl2pPr>
            <a:lvl3pPr>
              <a:defRPr sz="2000">
                <a:solidFill>
                  <a:srgbClr val="002060"/>
                </a:solidFill>
              </a:defRPr>
            </a:lvl3pPr>
            <a:lvl4pPr>
              <a:defRPr sz="1800">
                <a:solidFill>
                  <a:srgbClr val="002060"/>
                </a:solidFill>
              </a:defRPr>
            </a:lvl4pPr>
            <a:lvl5pPr>
              <a:defRPr sz="1800">
                <a:solidFill>
                  <a:srgbClr val="002060"/>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30D8D3-3625-8E4D-9575-38B1A4137ED1}" type="datetimeFigureOut">
              <a:rPr lang="en-US" smtClean="0"/>
              <a:pPr/>
              <a:t>9/8/2016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8F4B45-C80F-EF41-8B64-61ED29DE8562}"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0013" y="301625"/>
            <a:ext cx="7313612"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370013" y="1827213"/>
            <a:ext cx="35798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02225" y="1827213"/>
            <a:ext cx="3581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370013" y="3960813"/>
            <a:ext cx="35798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102225" y="3960813"/>
            <a:ext cx="3581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8400"/>
            <a:ext cx="2133600" cy="457200"/>
          </a:xfrm>
        </p:spPr>
        <p:txBody>
          <a:bodyPr/>
          <a:lstStyle>
            <a:lvl1pPr>
              <a:defRPr/>
            </a:lvl1pPr>
          </a:lstStyle>
          <a:p>
            <a:pPr>
              <a:defRPr/>
            </a:pPr>
            <a:endParaRPr lang="en-US" dirty="0"/>
          </a:p>
        </p:txBody>
      </p:sp>
      <p:sp>
        <p:nvSpPr>
          <p:cNvPr id="8" name="Footer Placeholder 7"/>
          <p:cNvSpPr>
            <a:spLocks noGrp="1"/>
          </p:cNvSpPr>
          <p:nvPr>
            <p:ph type="ftr" sz="quarter" idx="11"/>
          </p:nvPr>
        </p:nvSpPr>
        <p:spPr>
          <a:xfrm>
            <a:off x="3124200" y="6248400"/>
            <a:ext cx="2895600" cy="457200"/>
          </a:xfrm>
        </p:spPr>
        <p:txBody>
          <a:bodyPr/>
          <a:lstStyle>
            <a:lvl1pPr>
              <a:defRPr smtClean="0"/>
            </a:lvl1pPr>
          </a:lstStyle>
          <a:p>
            <a:pPr>
              <a:defRPr/>
            </a:pPr>
            <a:r>
              <a:rPr lang="en-US" dirty="0"/>
              <a:t>Summer 2012</a:t>
            </a:r>
          </a:p>
        </p:txBody>
      </p:sp>
      <p:sp>
        <p:nvSpPr>
          <p:cNvPr id="9" name="Slide Number Placeholder 8"/>
          <p:cNvSpPr>
            <a:spLocks noGrp="1"/>
          </p:cNvSpPr>
          <p:nvPr>
            <p:ph type="sldNum" sz="quarter" idx="12"/>
          </p:nvPr>
        </p:nvSpPr>
        <p:spPr>
          <a:xfrm>
            <a:off x="6553200" y="6248400"/>
            <a:ext cx="2133600" cy="457200"/>
          </a:xfrm>
        </p:spPr>
        <p:txBody>
          <a:bodyPr/>
          <a:lstStyle>
            <a:lvl1pPr>
              <a:defRPr/>
            </a:lvl1pPr>
          </a:lstStyle>
          <a:p>
            <a:pPr>
              <a:defRPr/>
            </a:pPr>
            <a:fld id="{ED212F57-C6DA-47B4-B0AF-2BEBA83C29BB}" type="slidenum">
              <a:rPr lang="en-US"/>
              <a:pPr>
                <a:defRPr/>
              </a:pPr>
              <a:t>‹#›</a:t>
            </a:fld>
            <a:endParaRPr lang="en-US" dirty="0"/>
          </a:p>
        </p:txBody>
      </p:sp>
    </p:spTree>
    <p:extLst>
      <p:ext uri="{BB962C8B-B14F-4D97-AF65-F5344CB8AC3E}">
        <p14:creationId xmlns:p14="http://schemas.microsoft.com/office/powerpoint/2010/main" val="1288516667"/>
      </p:ext>
    </p:extLst>
  </p:cSld>
  <p:clrMapOvr>
    <a:masterClrMapping/>
  </p:clrMapOvr>
  <p:transition>
    <p:fade thruBlk="1"/>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ertficat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990601" y="1463618"/>
            <a:ext cx="7162800" cy="480942"/>
          </a:xfrm>
        </p:spPr>
        <p:txBody>
          <a:bodyPr lIns="91440" tIns="45720" rIns="91440" bIns="45720" anchor="ctr">
            <a:noAutofit/>
          </a:bodyPr>
          <a:lstStyle>
            <a:lvl1pPr marL="0" indent="0" algn="ctr">
              <a:spcBef>
                <a:spcPts val="0"/>
              </a:spcBef>
              <a:buNone/>
              <a:defRPr sz="3200" i="0">
                <a:solidFill>
                  <a:schemeClr val="tx1"/>
                </a:solidFill>
              </a:defRPr>
            </a:lvl1pPr>
            <a:lvl2pPr marL="0" indent="0" algn="ctr">
              <a:spcBef>
                <a:spcPts val="0"/>
              </a:spcBef>
              <a:buNone/>
              <a:defRPr sz="1637"/>
            </a:lvl2pPr>
            <a:lvl3pPr marL="0" indent="0" algn="ctr">
              <a:spcBef>
                <a:spcPts val="0"/>
              </a:spcBef>
              <a:buNone/>
              <a:defRPr sz="1637"/>
            </a:lvl3pPr>
            <a:lvl4pPr marL="0" indent="0" algn="ctr">
              <a:spcBef>
                <a:spcPts val="0"/>
              </a:spcBef>
              <a:buNone/>
              <a:defRPr sz="1637"/>
            </a:lvl4pPr>
            <a:lvl5pPr marL="0" indent="0" algn="ctr">
              <a:spcBef>
                <a:spcPts val="0"/>
              </a:spcBef>
              <a:buNone/>
              <a:defRPr sz="1637"/>
            </a:lvl5pPr>
          </a:lstStyle>
          <a:p>
            <a:pPr lvl="0"/>
            <a:r>
              <a:rPr/>
              <a:t>Type of Certificate</a:t>
            </a:r>
          </a:p>
        </p:txBody>
      </p:sp>
      <p:sp>
        <p:nvSpPr>
          <p:cNvPr id="20" name="Text Placeholder 7"/>
          <p:cNvSpPr>
            <a:spLocks noGrp="1"/>
          </p:cNvSpPr>
          <p:nvPr>
            <p:ph type="body" sz="quarter" idx="19" hasCustomPrompt="1"/>
          </p:nvPr>
        </p:nvSpPr>
        <p:spPr>
          <a:xfrm>
            <a:off x="990601" y="3869778"/>
            <a:ext cx="7162800" cy="702222"/>
          </a:xfrm>
        </p:spPr>
        <p:txBody>
          <a:bodyPr lIns="91440" tIns="45720" rIns="91440" bIns="45720" anchor="ctr">
            <a:noAutofit/>
          </a:bodyPr>
          <a:lstStyle>
            <a:lvl1pPr marL="0" indent="0" algn="ctr">
              <a:lnSpc>
                <a:spcPct val="110000"/>
              </a:lnSpc>
              <a:spcBef>
                <a:spcPts val="0"/>
              </a:spcBef>
              <a:buNone/>
              <a:defRPr sz="1500" i="0" cap="all" baseline="0">
                <a:solidFill>
                  <a:schemeClr val="tx1"/>
                </a:solidFill>
              </a:defRPr>
            </a:lvl1pPr>
            <a:lvl2pPr marL="0" indent="0" algn="ctr">
              <a:spcBef>
                <a:spcPts val="0"/>
              </a:spcBef>
              <a:buNone/>
              <a:defRPr sz="1637"/>
            </a:lvl2pPr>
            <a:lvl3pPr marL="0" indent="0" algn="ctr">
              <a:spcBef>
                <a:spcPts val="0"/>
              </a:spcBef>
              <a:buNone/>
              <a:defRPr sz="1637"/>
            </a:lvl3pPr>
            <a:lvl4pPr marL="0" indent="0" algn="ctr">
              <a:spcBef>
                <a:spcPts val="0"/>
              </a:spcBef>
              <a:buNone/>
              <a:defRPr sz="1637"/>
            </a:lvl4pPr>
            <a:lvl5pPr marL="0" indent="0" algn="ctr">
              <a:spcBef>
                <a:spcPts val="0"/>
              </a:spcBef>
              <a:buNone/>
              <a:defRPr sz="1637"/>
            </a:lvl5pPr>
          </a:lstStyle>
          <a:p>
            <a:pPr lvl="0"/>
            <a:r>
              <a:rPr/>
              <a:t>[Describe contribution / reason for award here]</a:t>
            </a:r>
          </a:p>
        </p:txBody>
      </p:sp>
      <p:sp>
        <p:nvSpPr>
          <p:cNvPr id="9" name="Text Placeholder 7"/>
          <p:cNvSpPr>
            <a:spLocks noGrp="1"/>
          </p:cNvSpPr>
          <p:nvPr>
            <p:ph type="body" sz="quarter" idx="11" hasCustomPrompt="1"/>
          </p:nvPr>
        </p:nvSpPr>
        <p:spPr>
          <a:xfrm>
            <a:off x="990601" y="2949678"/>
            <a:ext cx="7162800" cy="739588"/>
          </a:xfrm>
        </p:spPr>
        <p:txBody>
          <a:bodyPr lIns="91440" tIns="45720" rIns="91440" bIns="45720" anchor="ctr">
            <a:noAutofit/>
          </a:bodyPr>
          <a:lstStyle>
            <a:lvl1pPr marL="0" indent="0" algn="ctr">
              <a:spcBef>
                <a:spcPts val="0"/>
              </a:spcBef>
              <a:buNone/>
              <a:defRPr sz="5400" b="0" baseline="0">
                <a:solidFill>
                  <a:schemeClr val="tx1"/>
                </a:solidFill>
              </a:defRPr>
            </a:lvl1pPr>
            <a:lvl2pPr marL="0" indent="0" algn="ctr">
              <a:spcBef>
                <a:spcPts val="0"/>
              </a:spcBef>
              <a:buNone/>
              <a:defRPr sz="1637"/>
            </a:lvl2pPr>
            <a:lvl3pPr marL="0" indent="0" algn="ctr">
              <a:spcBef>
                <a:spcPts val="0"/>
              </a:spcBef>
              <a:buNone/>
              <a:defRPr sz="1637"/>
            </a:lvl3pPr>
            <a:lvl4pPr marL="0" indent="0" algn="ctr">
              <a:spcBef>
                <a:spcPts val="0"/>
              </a:spcBef>
              <a:buNone/>
              <a:defRPr sz="1637"/>
            </a:lvl4pPr>
            <a:lvl5pPr marL="0" indent="0" algn="ctr">
              <a:spcBef>
                <a:spcPts val="0"/>
              </a:spcBef>
              <a:buNone/>
              <a:defRPr sz="1637"/>
            </a:lvl5pPr>
          </a:lstStyle>
          <a:p>
            <a:pPr lvl="0"/>
            <a:r>
              <a:rPr/>
              <a:t>Recipient Name</a:t>
            </a:r>
          </a:p>
        </p:txBody>
      </p:sp>
      <p:sp>
        <p:nvSpPr>
          <p:cNvPr id="21" name="Text Placeholder 7"/>
          <p:cNvSpPr>
            <a:spLocks noGrp="1"/>
          </p:cNvSpPr>
          <p:nvPr>
            <p:ph type="body" sz="quarter" idx="20" hasCustomPrompt="1"/>
          </p:nvPr>
        </p:nvSpPr>
        <p:spPr>
          <a:xfrm>
            <a:off x="990601" y="2560805"/>
            <a:ext cx="7162800" cy="325881"/>
          </a:xfrm>
        </p:spPr>
        <p:txBody>
          <a:bodyPr lIns="91440" tIns="45720" rIns="91440" bIns="45720" anchor="ctr">
            <a:noAutofit/>
          </a:bodyPr>
          <a:lstStyle>
            <a:lvl1pPr marL="0" indent="0" algn="ctr">
              <a:lnSpc>
                <a:spcPct val="100000"/>
              </a:lnSpc>
              <a:spcBef>
                <a:spcPts val="0"/>
              </a:spcBef>
              <a:buNone/>
              <a:defRPr sz="1500" i="0" cap="all" baseline="0">
                <a:solidFill>
                  <a:schemeClr val="tx1"/>
                </a:solidFill>
              </a:defRPr>
            </a:lvl1pPr>
            <a:lvl2pPr marL="0" indent="0" algn="ctr">
              <a:spcBef>
                <a:spcPts val="0"/>
              </a:spcBef>
              <a:buNone/>
              <a:defRPr sz="1637"/>
            </a:lvl2pPr>
            <a:lvl3pPr marL="0" indent="0" algn="ctr">
              <a:spcBef>
                <a:spcPts val="0"/>
              </a:spcBef>
              <a:buNone/>
              <a:defRPr sz="1637"/>
            </a:lvl3pPr>
            <a:lvl4pPr marL="0" indent="0" algn="ctr">
              <a:spcBef>
                <a:spcPts val="0"/>
              </a:spcBef>
              <a:buNone/>
              <a:defRPr sz="1637"/>
            </a:lvl4pPr>
            <a:lvl5pPr marL="0" indent="0" algn="ctr">
              <a:spcBef>
                <a:spcPts val="0"/>
              </a:spcBef>
              <a:buNone/>
              <a:defRPr sz="1637"/>
            </a:lvl5pPr>
          </a:lstStyle>
          <a:p>
            <a:pPr lvl="0"/>
            <a:r>
              <a:rPr/>
              <a:t>[Add text here, such as “This Acknowledges That”]</a:t>
            </a:r>
          </a:p>
        </p:txBody>
      </p:sp>
      <p:cxnSp>
        <p:nvCxnSpPr>
          <p:cNvPr id="24" name="Straight Connector 23"/>
          <p:cNvCxnSpPr/>
          <p:nvPr/>
        </p:nvCxnSpPr>
        <p:spPr>
          <a:xfrm>
            <a:off x="1731818" y="5217459"/>
            <a:ext cx="2701637" cy="0"/>
          </a:xfrm>
          <a:prstGeom prst="line">
            <a:avLst/>
          </a:prstGeom>
          <a:noFill/>
          <a:ln w="9525" cap="flat" cmpd="sng" algn="ctr">
            <a:solidFill>
              <a:srgbClr val="404040"/>
            </a:solidFill>
            <a:prstDash val="solid"/>
          </a:ln>
          <a:effectLst/>
        </p:spPr>
      </p:cxnSp>
      <p:cxnSp>
        <p:nvCxnSpPr>
          <p:cNvPr id="26" name="Straight Connector 25"/>
          <p:cNvCxnSpPr/>
          <p:nvPr/>
        </p:nvCxnSpPr>
        <p:spPr>
          <a:xfrm>
            <a:off x="4726189" y="5217459"/>
            <a:ext cx="2701637" cy="0"/>
          </a:xfrm>
          <a:prstGeom prst="line">
            <a:avLst/>
          </a:prstGeom>
          <a:noFill/>
          <a:ln w="9525" cap="flat" cmpd="sng" algn="ctr">
            <a:solidFill>
              <a:srgbClr val="404040"/>
            </a:solidFill>
            <a:prstDash val="solid"/>
          </a:ln>
          <a:effectLst/>
        </p:spPr>
      </p:cxnSp>
      <p:sp>
        <p:nvSpPr>
          <p:cNvPr id="18" name="Text Placeholder 7"/>
          <p:cNvSpPr>
            <a:spLocks noGrp="1"/>
          </p:cNvSpPr>
          <p:nvPr>
            <p:ph type="body" sz="quarter" idx="17" hasCustomPrompt="1"/>
          </p:nvPr>
        </p:nvSpPr>
        <p:spPr>
          <a:xfrm>
            <a:off x="1463617" y="5217459"/>
            <a:ext cx="2971800" cy="268941"/>
          </a:xfrm>
        </p:spPr>
        <p:txBody>
          <a:bodyPr lIns="91440" tIns="0" rIns="91440" bIns="0" anchor="ctr">
            <a:noAutofit/>
          </a:bodyPr>
          <a:lstStyle>
            <a:lvl1pPr marL="0" indent="0" algn="ctr">
              <a:spcBef>
                <a:spcPts val="0"/>
              </a:spcBef>
              <a:buNone/>
              <a:defRPr sz="800" b="0" i="0" cap="all" baseline="0">
                <a:solidFill>
                  <a:schemeClr val="tx1"/>
                </a:solidFill>
              </a:defRPr>
            </a:lvl1pPr>
            <a:lvl2pPr marL="0" indent="0" algn="ctr">
              <a:spcBef>
                <a:spcPts val="0"/>
              </a:spcBef>
              <a:buNone/>
              <a:defRPr sz="1637"/>
            </a:lvl2pPr>
            <a:lvl3pPr marL="0" indent="0" algn="ctr">
              <a:spcBef>
                <a:spcPts val="0"/>
              </a:spcBef>
              <a:buNone/>
              <a:defRPr sz="1637"/>
            </a:lvl3pPr>
            <a:lvl4pPr marL="0" indent="0" algn="ctr">
              <a:spcBef>
                <a:spcPts val="0"/>
              </a:spcBef>
              <a:buNone/>
              <a:defRPr sz="1637"/>
            </a:lvl4pPr>
            <a:lvl5pPr marL="0" indent="0" algn="ctr">
              <a:spcBef>
                <a:spcPts val="0"/>
              </a:spcBef>
              <a:buNone/>
              <a:defRPr sz="1637"/>
            </a:lvl5pPr>
          </a:lstStyle>
          <a:p>
            <a:pPr lvl="0"/>
            <a:r>
              <a:rPr/>
              <a:t>Name/Title of Presenter</a:t>
            </a:r>
          </a:p>
        </p:txBody>
      </p:sp>
      <p:sp>
        <p:nvSpPr>
          <p:cNvPr id="30" name="Text Placeholder 7"/>
          <p:cNvSpPr>
            <a:spLocks noGrp="1"/>
          </p:cNvSpPr>
          <p:nvPr>
            <p:ph type="body" sz="quarter" idx="21" hasCustomPrompt="1"/>
          </p:nvPr>
        </p:nvSpPr>
        <p:spPr>
          <a:xfrm>
            <a:off x="4726190" y="5217459"/>
            <a:ext cx="2970010" cy="268941"/>
          </a:xfrm>
        </p:spPr>
        <p:txBody>
          <a:bodyPr lIns="91440" tIns="0" rIns="91440" bIns="0" anchor="ctr">
            <a:noAutofit/>
          </a:bodyPr>
          <a:lstStyle>
            <a:lvl1pPr marL="0" indent="0" algn="ctr">
              <a:spcBef>
                <a:spcPts val="0"/>
              </a:spcBef>
              <a:buNone/>
              <a:defRPr sz="800" b="0" i="0" cap="all" baseline="0">
                <a:solidFill>
                  <a:schemeClr val="tx1"/>
                </a:solidFill>
              </a:defRPr>
            </a:lvl1pPr>
            <a:lvl2pPr marL="0" indent="0" algn="ctr">
              <a:spcBef>
                <a:spcPts val="0"/>
              </a:spcBef>
              <a:buNone/>
              <a:defRPr sz="1637"/>
            </a:lvl2pPr>
            <a:lvl3pPr marL="0" indent="0" algn="ctr">
              <a:spcBef>
                <a:spcPts val="0"/>
              </a:spcBef>
              <a:buNone/>
              <a:defRPr sz="1637"/>
            </a:lvl3pPr>
            <a:lvl4pPr marL="0" indent="0" algn="ctr">
              <a:spcBef>
                <a:spcPts val="0"/>
              </a:spcBef>
              <a:buNone/>
              <a:defRPr sz="1637"/>
            </a:lvl4pPr>
            <a:lvl5pPr marL="0" indent="0" algn="ctr">
              <a:spcBef>
                <a:spcPts val="0"/>
              </a:spcBef>
              <a:buNone/>
              <a:defRPr sz="1637"/>
            </a:lvl5pPr>
          </a:lstStyle>
          <a:p>
            <a:pPr lvl="0"/>
            <a:r>
              <a:rPr/>
              <a:t>Date</a:t>
            </a:r>
          </a:p>
        </p:txBody>
      </p:sp>
      <p:cxnSp>
        <p:nvCxnSpPr>
          <p:cNvPr id="4" name="Straight Connector 3"/>
          <p:cNvCxnSpPr/>
          <p:nvPr/>
        </p:nvCxnSpPr>
        <p:spPr>
          <a:xfrm>
            <a:off x="1463617" y="5217459"/>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726190" y="5217459"/>
            <a:ext cx="29700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Instructional Text"/>
          <p:cNvSpPr/>
          <p:nvPr/>
        </p:nvSpPr>
        <p:spPr>
          <a:xfrm>
            <a:off x="9351818" y="0"/>
            <a:ext cx="1524000" cy="6858000"/>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127" tIns="41563" rIns="83127" bIns="41563" numCol="1" spcCol="0" rtlCol="0" fromWordArt="0" anchor="t" anchorCtr="0" forceAA="0" compatLnSpc="1">
            <a:prstTxWarp prst="textNoShape">
              <a:avLst/>
            </a:prstTxWarp>
            <a:noAutofit/>
          </a:bodyPr>
          <a:lstStyle/>
          <a:p>
            <a:pPr defTabSz="898908">
              <a:spcBef>
                <a:spcPts val="1091"/>
              </a:spcBef>
            </a:pPr>
            <a:r>
              <a:rPr sz="1182" b="1" i="1" dirty="0">
                <a:solidFill>
                  <a:prstClr val="white"/>
                </a:solidFill>
                <a:latin typeface="Arial" pitchFamily="34" charset="0"/>
                <a:cs typeface="Arial" pitchFamily="34" charset="0"/>
              </a:rPr>
              <a:t>Note: </a:t>
            </a:r>
          </a:p>
          <a:p>
            <a:pPr defTabSz="898908">
              <a:spcBef>
                <a:spcPts val="1091"/>
              </a:spcBef>
            </a:pPr>
            <a:r>
              <a:rPr sz="1182" b="1" i="1" dirty="0">
                <a:solidFill>
                  <a:prstClr val="white"/>
                </a:solidFill>
                <a:latin typeface="Arial" pitchFamily="34" charset="0"/>
                <a:cs typeface="Arial" pitchFamily="34" charset="0"/>
              </a:rPr>
              <a:t>This certificate is designed to be printed. You should test print on regular paper to ensure proper positioning before printing on card stock.</a:t>
            </a:r>
          </a:p>
          <a:p>
            <a:pPr defTabSz="898908">
              <a:spcBef>
                <a:spcPts val="1091"/>
              </a:spcBef>
            </a:pPr>
            <a:r>
              <a:rPr sz="1182" b="1" i="1" dirty="0">
                <a:solidFill>
                  <a:prstClr val="white"/>
                </a:solidFill>
                <a:latin typeface="Arial" pitchFamily="34" charset="0"/>
                <a:cs typeface="Arial" pitchFamily="34" charset="0"/>
              </a:rPr>
              <a:t>You may need to uncheck Scale to Fit Paper in the Print dialog (in the Full Page Slides dropdown).</a:t>
            </a:r>
          </a:p>
        </p:txBody>
      </p:sp>
    </p:spTree>
    <p:extLst>
      <p:ext uri="{BB962C8B-B14F-4D97-AF65-F5344CB8AC3E}">
        <p14:creationId xmlns:p14="http://schemas.microsoft.com/office/powerpoint/2010/main" val="2462948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0D8D3-3625-8E4D-9575-38B1A4137ED1}" type="datetimeFigureOut">
              <a:rPr lang="en-US" smtClean="0"/>
              <a:pPr/>
              <a:t>9/8/2016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8F4B45-C80F-EF41-8B64-61ED29DE8562}" type="slidenum">
              <a:rPr lang="en-US" smtClean="0"/>
              <a:pPr/>
              <a:t>‹#›</a:t>
            </a:fld>
            <a:endParaRPr lang="en-US" dirty="0"/>
          </a:p>
        </p:txBody>
      </p:sp>
      <p:pic>
        <p:nvPicPr>
          <p:cNvPr id="7" name="Picture 6" descr="091722 nursing slide template.jpg"/>
          <p:cNvPicPr>
            <a:picLocks noChangeAspect="1"/>
          </p:cNvPicPr>
          <p:nvPr/>
        </p:nvPicPr>
        <p:blipFill>
          <a:blip r:embed="rId15"/>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2.png"/><Relationship Id="rId4" Type="http://schemas.openxmlformats.org/officeDocument/2006/relationships/hyperlink" Target="http://nursing.fau.edu/?main=4&amp;nav=628"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2.png"/><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2.png"/><Relationship Id="rId4" Type="http://schemas.openxmlformats.org/officeDocument/2006/relationships/hyperlink" Target="http://nursing.fau.edu/?main=4&amp;nav=628" TargetMode="Externa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wav"/><Relationship Id="rId1" Type="http://schemas.microsoft.com/office/2007/relationships/media" Target="../media/media38.wav"/><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wav"/><Relationship Id="rId1" Type="http://schemas.microsoft.com/office/2007/relationships/media" Target="../media/media39.wav"/><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wav"/><Relationship Id="rId1" Type="http://schemas.microsoft.com/office/2007/relationships/media" Target="../media/media41.wav"/><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wav"/><Relationship Id="rId1" Type="http://schemas.microsoft.com/office/2007/relationships/media" Target="../media/media42.wav"/><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wav"/><Relationship Id="rId1" Type="http://schemas.microsoft.com/office/2007/relationships/media" Target="../media/media43.wav"/><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wav"/><Relationship Id="rId1" Type="http://schemas.microsoft.com/office/2007/relationships/media" Target="../media/media44.wav"/><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wav"/><Relationship Id="rId1" Type="http://schemas.microsoft.com/office/2007/relationships/media" Target="../media/media45.wav"/><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wav"/><Relationship Id="rId1" Type="http://schemas.microsoft.com/office/2007/relationships/media" Target="../media/media46.wav"/><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wav"/><Relationship Id="rId1" Type="http://schemas.microsoft.com/office/2007/relationships/media" Target="../media/media47.wav"/><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wav"/><Relationship Id="rId1" Type="http://schemas.microsoft.com/office/2007/relationships/media" Target="../media/media48.wav"/><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wav"/><Relationship Id="rId1" Type="http://schemas.microsoft.com/office/2007/relationships/media" Target="../media/media49.wav"/><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wav"/><Relationship Id="rId1" Type="http://schemas.microsoft.com/office/2007/relationships/media" Target="../media/media50.wav"/><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wav"/><Relationship Id="rId1" Type="http://schemas.microsoft.com/office/2007/relationships/media" Target="../media/media51.wav"/><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wav"/><Relationship Id="rId1" Type="http://schemas.microsoft.com/office/2007/relationships/media" Target="../media/media52.wav"/><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wav"/><Relationship Id="rId1" Type="http://schemas.microsoft.com/office/2007/relationships/media" Target="../media/media53.wav"/><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wav"/><Relationship Id="rId1" Type="http://schemas.microsoft.com/office/2007/relationships/media" Target="../media/media54.wav"/><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wav"/><Relationship Id="rId1" Type="http://schemas.microsoft.com/office/2007/relationships/media" Target="../media/media55.wav"/><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6.wav"/><Relationship Id="rId1" Type="http://schemas.microsoft.com/office/2007/relationships/media" Target="../media/media56.wav"/><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image" Target="../media/image6.wmf"/></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7.wav"/><Relationship Id="rId1" Type="http://schemas.microsoft.com/office/2007/relationships/media" Target="../media/media57.wav"/><Relationship Id="rId5" Type="http://schemas.openxmlformats.org/officeDocument/2006/relationships/image" Target="../media/image2.png"/><Relationship Id="rId4" Type="http://schemas.openxmlformats.org/officeDocument/2006/relationships/image" Target="../media/image8.jp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wav"/><Relationship Id="rId1" Type="http://schemas.microsoft.com/office/2007/relationships/media" Target="../media/media58.wav"/><Relationship Id="rId5" Type="http://schemas.openxmlformats.org/officeDocument/2006/relationships/image" Target="../media/image2.png"/><Relationship Id="rId4" Type="http://schemas.openxmlformats.org/officeDocument/2006/relationships/hyperlink" Target="mailto:Lpalma@fau.edu"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mailto:aheim@fau.edu" TargetMode="External"/><Relationship Id="rId3" Type="http://schemas.openxmlformats.org/officeDocument/2006/relationships/hyperlink" Target="mailto:ckruse@fau.edu" TargetMode="External"/><Relationship Id="rId7" Type="http://schemas.openxmlformats.org/officeDocument/2006/relationships/hyperlink" Target="mailto:kkolbe@fau.edu" TargetMode="External"/><Relationship Id="rId2" Type="http://schemas.openxmlformats.org/officeDocument/2006/relationships/hyperlink" Target="mailto:sgordon@fau.edu" TargetMode="External"/><Relationship Id="rId1" Type="http://schemas.openxmlformats.org/officeDocument/2006/relationships/slideLayout" Target="../slideLayouts/slideLayout2.xml"/><Relationship Id="rId6" Type="http://schemas.openxmlformats.org/officeDocument/2006/relationships/hyperlink" Target="mailto:sbulfin@fau.edu" TargetMode="External"/><Relationship Id="rId5" Type="http://schemas.openxmlformats.org/officeDocument/2006/relationships/hyperlink" Target="mailto:dhain@fau.edu" TargetMode="External"/><Relationship Id="rId4" Type="http://schemas.openxmlformats.org/officeDocument/2006/relationships/hyperlink" Target="mailto:jweiss21@fau.edu" TargetMode="Externa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59.wav"/><Relationship Id="rId1" Type="http://schemas.microsoft.com/office/2007/relationships/media" Target="../media/media59.wav"/><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0.wav"/><Relationship Id="rId1" Type="http://schemas.microsoft.com/office/2007/relationships/media" Target="../media/media60.wav"/><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1.wav"/><Relationship Id="rId1" Type="http://schemas.microsoft.com/office/2007/relationships/media" Target="../media/media61.wav"/><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2.wav"/><Relationship Id="rId1" Type="http://schemas.microsoft.com/office/2007/relationships/media" Target="../media/media62.wav"/><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Nurse Practitioner </a:t>
            </a:r>
            <a:br>
              <a:rPr lang="en-US" dirty="0" smtClean="0"/>
            </a:br>
            <a:r>
              <a:rPr lang="en-US" dirty="0" smtClean="0"/>
              <a:t>Preceptor Orientation </a:t>
            </a:r>
            <a:br>
              <a:rPr lang="en-US" dirty="0" smtClean="0"/>
            </a:br>
            <a:r>
              <a:rPr lang="en-US" sz="3100" dirty="0" smtClean="0"/>
              <a:t>(Audio Program)</a:t>
            </a:r>
            <a:r>
              <a:rPr lang="en-US" sz="3100" dirty="0"/>
              <a:t/>
            </a:r>
            <a:br>
              <a:rPr lang="en-US" sz="3100" dirty="0"/>
            </a:br>
            <a:endParaRPr lang="en-US" sz="3100" dirty="0"/>
          </a:p>
        </p:txBody>
      </p:sp>
      <p:sp>
        <p:nvSpPr>
          <p:cNvPr id="3" name="Subtitle 2"/>
          <p:cNvSpPr>
            <a:spLocks noGrp="1"/>
          </p:cNvSpPr>
          <p:nvPr>
            <p:ph type="subTitle" idx="1"/>
          </p:nvPr>
        </p:nvSpPr>
        <p:spPr/>
        <p:txBody>
          <a:bodyPr>
            <a:normAutofit fontScale="92500" lnSpcReduction="10000"/>
          </a:bodyPr>
          <a:lstStyle/>
          <a:p>
            <a:r>
              <a:rPr lang="en-US" dirty="0">
                <a:solidFill>
                  <a:srgbClr val="2B1656"/>
                </a:solidFill>
              </a:rPr>
              <a:t>Mentoring Learners in the </a:t>
            </a:r>
            <a:r>
              <a:rPr lang="en-US" dirty="0" smtClean="0">
                <a:solidFill>
                  <a:srgbClr val="2B1656"/>
                </a:solidFill>
              </a:rPr>
              <a:t>Primary </a:t>
            </a:r>
            <a:r>
              <a:rPr lang="en-US" dirty="0">
                <a:solidFill>
                  <a:srgbClr val="2B1656"/>
                </a:solidFill>
              </a:rPr>
              <a:t>Care Setting</a:t>
            </a:r>
            <a:br>
              <a:rPr lang="en-US" dirty="0">
                <a:solidFill>
                  <a:srgbClr val="2B1656"/>
                </a:solidFill>
              </a:rPr>
            </a:br>
            <a:r>
              <a:rPr lang="en-US" dirty="0" smtClean="0">
                <a:solidFill>
                  <a:srgbClr val="2B1656"/>
                </a:solidFill>
              </a:rPr>
              <a:t>Lynne Palma, DNP, FNP-BC, CDE</a:t>
            </a:r>
            <a:br>
              <a:rPr lang="en-US" dirty="0" smtClean="0">
                <a:solidFill>
                  <a:srgbClr val="2B1656"/>
                </a:solidFill>
              </a:rPr>
            </a:br>
            <a:r>
              <a:rPr lang="en-US" dirty="0" smtClean="0">
                <a:solidFill>
                  <a:srgbClr val="2B1656"/>
                </a:solidFill>
              </a:rPr>
              <a:t>Nurse Practitioner Program Coordinator</a:t>
            </a:r>
            <a:endParaRPr lang="en-US" dirty="0">
              <a:solidFill>
                <a:srgbClr val="2B1656"/>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7827"/>
    </mc:Choice>
    <mc:Fallback xmlns="">
      <p:transition spd="slow" advTm="27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7862"/>
          </a:xfrm>
        </p:spPr>
        <p:txBody>
          <a:bodyPr>
            <a:normAutofit fontScale="90000"/>
          </a:bodyPr>
          <a:lstStyle/>
          <a:p>
            <a:r>
              <a:rPr lang="en-US" dirty="0" smtClean="0"/>
              <a:t>Introduction</a:t>
            </a:r>
            <a:endParaRPr lang="en-US" dirty="0"/>
          </a:p>
        </p:txBody>
      </p:sp>
      <p:sp>
        <p:nvSpPr>
          <p:cNvPr id="3" name="Content Placeholder 2"/>
          <p:cNvSpPr>
            <a:spLocks noGrp="1"/>
          </p:cNvSpPr>
          <p:nvPr>
            <p:ph idx="1"/>
          </p:nvPr>
        </p:nvSpPr>
        <p:spPr>
          <a:xfrm>
            <a:off x="457200" y="1930400"/>
            <a:ext cx="8229600" cy="4195763"/>
          </a:xfrm>
        </p:spPr>
        <p:txBody>
          <a:bodyPr>
            <a:normAutofit lnSpcReduction="10000"/>
          </a:bodyPr>
          <a:lstStyle/>
          <a:p>
            <a:r>
              <a:rPr lang="en-US" dirty="0"/>
              <a:t>Thank you for the energy you have dedicated in becoming an effective preceptor for our Nurse Practitioner students at the Christine E. Lynn College of Nursing at Florida Atlantic University. </a:t>
            </a:r>
            <a:endParaRPr lang="en-US" dirty="0" smtClean="0"/>
          </a:p>
          <a:p>
            <a:r>
              <a:rPr lang="en-US" dirty="0" smtClean="0"/>
              <a:t>We </a:t>
            </a:r>
            <a:r>
              <a:rPr lang="en-US" dirty="0"/>
              <a:t>would like to </a:t>
            </a:r>
            <a:r>
              <a:rPr lang="en-US" dirty="0" smtClean="0"/>
              <a:t>help you prepare for the role of preceptor and share </a:t>
            </a:r>
            <a:r>
              <a:rPr lang="en-US" dirty="0"/>
              <a:t>with you a few suggestions for enhancing the </a:t>
            </a:r>
            <a:r>
              <a:rPr lang="en-US" dirty="0" smtClean="0"/>
              <a:t>learner preceptor </a:t>
            </a:r>
            <a:r>
              <a:rPr lang="en-US" dirty="0"/>
              <a:t>relationship</a:t>
            </a:r>
            <a:r>
              <a:rPr lang="en-US" dirty="0" smtClean="0"/>
              <a:t>.</a:t>
            </a:r>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23198003"/>
      </p:ext>
    </p:extLst>
  </p:cSld>
  <p:clrMapOvr>
    <a:masterClrMapping/>
  </p:clrMapOvr>
  <mc:AlternateContent xmlns:mc="http://schemas.openxmlformats.org/markup-compatibility/2006" xmlns:p14="http://schemas.microsoft.com/office/powerpoint/2010/main">
    <mc:Choice Requires="p14">
      <p:transition spd="slow" p14:dur="2000" advTm="17451"/>
    </mc:Choice>
    <mc:Fallback xmlns="">
      <p:transition spd="slow" advTm="17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749300"/>
          </a:xfrm>
        </p:spPr>
        <p:txBody>
          <a:bodyPr>
            <a:normAutofit/>
          </a:bodyPr>
          <a:lstStyle/>
          <a:p>
            <a:r>
              <a:rPr lang="en-US" sz="4000" dirty="0" smtClean="0"/>
              <a:t>Orientation Program Objectives</a:t>
            </a:r>
            <a:endParaRPr lang="en-US" sz="4000" dirty="0"/>
          </a:p>
        </p:txBody>
      </p:sp>
      <p:sp>
        <p:nvSpPr>
          <p:cNvPr id="3" name="Content Placeholder 2"/>
          <p:cNvSpPr>
            <a:spLocks noGrp="1"/>
          </p:cNvSpPr>
          <p:nvPr>
            <p:ph idx="1"/>
          </p:nvPr>
        </p:nvSpPr>
        <p:spPr>
          <a:xfrm>
            <a:off x="457200" y="1765300"/>
            <a:ext cx="8229600" cy="4360863"/>
          </a:xfrm>
        </p:spPr>
        <p:txBody>
          <a:bodyPr/>
          <a:lstStyle/>
          <a:p>
            <a:r>
              <a:rPr lang="en-US" dirty="0" smtClean="0"/>
              <a:t>At the end of this presentation, the clinical preceptor will be able to: </a:t>
            </a:r>
          </a:p>
          <a:p>
            <a:pPr lvl="1"/>
            <a:r>
              <a:rPr lang="en-US" dirty="0" smtClean="0"/>
              <a:t>Describe the nurse practitioner program at FAU.</a:t>
            </a:r>
          </a:p>
          <a:p>
            <a:pPr lvl="1"/>
            <a:r>
              <a:rPr lang="en-US" dirty="0" smtClean="0"/>
              <a:t>Define the role, requirements, and prerequisites of the clinical preceptors, students, and faculty.</a:t>
            </a:r>
          </a:p>
          <a:p>
            <a:pPr lvl="1"/>
            <a:r>
              <a:rPr lang="en-US" dirty="0" smtClean="0"/>
              <a:t>Identify characteristics of effective teaching strategies that will enhance the learning experience. </a:t>
            </a:r>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marL="457200" lvl="1" indent="0">
              <a:buNone/>
            </a:pP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7017007"/>
      </p:ext>
    </p:extLst>
  </p:cSld>
  <p:clrMapOvr>
    <a:masterClrMapping/>
  </p:clrMapOvr>
  <mc:AlternateContent xmlns:mc="http://schemas.openxmlformats.org/markup-compatibility/2006" xmlns:p14="http://schemas.microsoft.com/office/powerpoint/2010/main">
    <mc:Choice Requires="p14">
      <p:transition spd="slow" p14:dur="2000" advTm="22061"/>
    </mc:Choice>
    <mc:Fallback xmlns="">
      <p:transition spd="slow" advTm="22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Online Preceptor Manual</a:t>
            </a:r>
            <a:endParaRPr lang="en-US" dirty="0"/>
          </a:p>
        </p:txBody>
      </p:sp>
      <p:sp>
        <p:nvSpPr>
          <p:cNvPr id="3" name="Content Placeholder 2"/>
          <p:cNvSpPr>
            <a:spLocks noGrp="1"/>
          </p:cNvSpPr>
          <p:nvPr>
            <p:ph idx="1"/>
          </p:nvPr>
        </p:nvSpPr>
        <p:spPr>
          <a:xfrm>
            <a:off x="457200" y="1778000"/>
            <a:ext cx="8229600" cy="4348163"/>
          </a:xfrm>
        </p:spPr>
        <p:txBody>
          <a:bodyPr>
            <a:normAutofit fontScale="85000" lnSpcReduction="20000"/>
          </a:bodyPr>
          <a:lstStyle/>
          <a:p>
            <a:r>
              <a:rPr lang="en-US" dirty="0" smtClean="0"/>
              <a:t>Please visit the College </a:t>
            </a:r>
            <a:r>
              <a:rPr lang="en-US" smtClean="0"/>
              <a:t>of Nursing Website at http</a:t>
            </a:r>
            <a:r>
              <a:rPr lang="en-US" dirty="0"/>
              <a:t>://nursing.fau.edu</a:t>
            </a:r>
            <a:endParaRPr lang="en-US" dirty="0" smtClean="0"/>
          </a:p>
          <a:p>
            <a:r>
              <a:rPr lang="en-US" dirty="0" smtClean="0"/>
              <a:t>Please </a:t>
            </a:r>
            <a:r>
              <a:rPr lang="en-US" dirty="0"/>
              <a:t>see the “For Preceptors” tab on the CON Web-site </a:t>
            </a:r>
            <a:r>
              <a:rPr lang="en-US" dirty="0" smtClean="0"/>
              <a:t>for </a:t>
            </a:r>
            <a:r>
              <a:rPr lang="en-US" dirty="0"/>
              <a:t>the Preceptor Manual at: </a:t>
            </a:r>
            <a:r>
              <a:rPr lang="en-US" dirty="0">
                <a:hlinkClick r:id="rId4"/>
              </a:rPr>
              <a:t>http://nursing.fau.edu/?</a:t>
            </a:r>
            <a:r>
              <a:rPr lang="en-US" dirty="0" smtClean="0">
                <a:hlinkClick r:id="rId4"/>
              </a:rPr>
              <a:t>main=4&amp;nav=628</a:t>
            </a:r>
            <a:r>
              <a:rPr lang="en-US" dirty="0" smtClean="0"/>
              <a:t> which includes:</a:t>
            </a:r>
          </a:p>
          <a:p>
            <a:pPr lvl="1"/>
            <a:r>
              <a:rPr lang="en-US" dirty="0" smtClean="0"/>
              <a:t>Graduate Practice Programs Faculty Contacts</a:t>
            </a:r>
          </a:p>
          <a:p>
            <a:pPr lvl="1"/>
            <a:r>
              <a:rPr lang="en-US" dirty="0" smtClean="0"/>
              <a:t>Vision, Mission, Professional Statements, CON Program Outcomes, Philosophy, Graduate Curricula Overviews, Policies, Self-Insurance Plan, Reporting Critical Incidents, Responsibility of Students, Faculty, and Preceptors, </a:t>
            </a:r>
            <a:r>
              <a:rPr lang="en-US" dirty="0"/>
              <a:t>E</a:t>
            </a:r>
            <a:r>
              <a:rPr lang="en-US" dirty="0" smtClean="0"/>
              <a:t>valuation Forms, &amp; Tuition Waiver for Preceptors from the State of Florida.</a:t>
            </a:r>
            <a:endParaRPr lang="en-US" dirty="0"/>
          </a:p>
          <a:p>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74896333"/>
      </p:ext>
    </p:extLst>
  </p:cSld>
  <p:clrMapOvr>
    <a:masterClrMapping/>
  </p:clrMapOvr>
  <mc:AlternateContent xmlns:mc="http://schemas.openxmlformats.org/markup-compatibility/2006" xmlns:p14="http://schemas.microsoft.com/office/powerpoint/2010/main">
    <mc:Choice Requires="p14">
      <p:transition spd="slow" p14:dur="2000" advTm="25461"/>
    </mc:Choice>
    <mc:Fallback xmlns="">
      <p:transition spd="slow" advTm="25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sz="quarter"/>
          </p:nvPr>
        </p:nvSpPr>
        <p:spPr>
          <a:xfrm>
            <a:off x="1370013" y="301625"/>
            <a:ext cx="7313612" cy="803275"/>
          </a:xfrm>
        </p:spPr>
        <p:txBody>
          <a:bodyPr>
            <a:normAutofit/>
          </a:bodyPr>
          <a:lstStyle/>
          <a:p>
            <a:pPr algn="l" eaLnBrk="1" hangingPunct="1"/>
            <a:r>
              <a:rPr lang="en-US" sz="4000" dirty="0" smtClean="0">
                <a:solidFill>
                  <a:srgbClr val="002060"/>
                </a:solidFill>
              </a:rPr>
              <a:t>                    Faculty</a:t>
            </a:r>
          </a:p>
        </p:txBody>
      </p:sp>
      <p:sp>
        <p:nvSpPr>
          <p:cNvPr id="23555" name="Rectangle 5"/>
          <p:cNvSpPr>
            <a:spLocks noGrp="1" noChangeArrowheads="1"/>
          </p:cNvSpPr>
          <p:nvPr>
            <p:ph sz="quarter" idx="1"/>
          </p:nvPr>
        </p:nvSpPr>
        <p:spPr>
          <a:xfrm>
            <a:off x="1370013" y="1827213"/>
            <a:ext cx="3586162" cy="2003425"/>
          </a:xfrm>
        </p:spPr>
        <p:txBody>
          <a:bodyPr/>
          <a:lstStyle/>
          <a:p>
            <a:pPr eaLnBrk="1" hangingPunct="1"/>
            <a:endParaRPr lang="en-US" sz="2100" dirty="0" smtClean="0"/>
          </a:p>
        </p:txBody>
      </p:sp>
      <p:pic>
        <p:nvPicPr>
          <p:cNvPr id="23557" name="Picture 10" descr="LDM and SPIKE 038"/>
          <p:cNvPicPr>
            <a:picLocks noGrp="1" noChangeAspect="1" noChangeArrowheads="1"/>
          </p:cNvPicPr>
          <p:nvPr>
            <p:ph sz="quarter" idx="3"/>
          </p:nvPr>
        </p:nvPicPr>
        <p:blipFill>
          <a:blip r:embed="rId5" cstate="print"/>
          <a:srcRect/>
          <a:stretch>
            <a:fillRect/>
          </a:stretch>
        </p:blipFill>
        <p:spPr>
          <a:xfrm>
            <a:off x="1270000" y="3517900"/>
            <a:ext cx="3708400" cy="2857500"/>
          </a:xfrm>
          <a:ln w="76200">
            <a:solidFill>
              <a:srgbClr val="002060"/>
            </a:solidFill>
          </a:ln>
        </p:spPr>
      </p:pic>
      <p:sp>
        <p:nvSpPr>
          <p:cNvPr id="23558" name="Rectangle 8"/>
          <p:cNvSpPr>
            <a:spLocks noGrp="1" noChangeArrowheads="1"/>
          </p:cNvSpPr>
          <p:nvPr>
            <p:ph sz="quarter" idx="4"/>
          </p:nvPr>
        </p:nvSpPr>
        <p:spPr>
          <a:xfrm>
            <a:off x="5097463" y="3938588"/>
            <a:ext cx="3586162" cy="2003425"/>
          </a:xfrm>
        </p:spPr>
        <p:txBody>
          <a:bodyPr/>
          <a:lstStyle/>
          <a:p>
            <a:pPr eaLnBrk="1" hangingPunct="1"/>
            <a:endParaRPr lang="en-US" sz="2100" dirty="0" smtClean="0"/>
          </a:p>
        </p:txBody>
      </p:sp>
      <p:pic>
        <p:nvPicPr>
          <p:cNvPr id="23556" name="Picture 9" descr="LDM and SPIKE 031"/>
          <p:cNvPicPr>
            <a:picLocks noGrp="1" noChangeAspect="1" noChangeArrowheads="1"/>
          </p:cNvPicPr>
          <p:nvPr>
            <p:ph sz="quarter" idx="2"/>
          </p:nvPr>
        </p:nvPicPr>
        <p:blipFill>
          <a:blip r:embed="rId6" cstate="print"/>
          <a:srcRect/>
          <a:stretch>
            <a:fillRect/>
          </a:stretch>
        </p:blipFill>
        <p:spPr>
          <a:xfrm>
            <a:off x="5435600" y="1849438"/>
            <a:ext cx="3124200" cy="2519362"/>
          </a:xfrm>
          <a:ln w="76200">
            <a:solidFill>
              <a:srgbClr val="002060"/>
            </a:solidFill>
          </a:ln>
        </p:spPr>
      </p:pic>
      <p:sp>
        <p:nvSpPr>
          <p:cNvPr id="23559" name="Footer Placeholder 7"/>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endParaRPr lang="en-US" dirty="0"/>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32859386"/>
      </p:ext>
    </p:extLst>
  </p:cSld>
  <p:clrMapOvr>
    <a:masterClrMapping/>
  </p:clrMapOvr>
  <p:transition advTm="3038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2962"/>
          </a:xfrm>
        </p:spPr>
        <p:txBody>
          <a:bodyPr>
            <a:normAutofit/>
          </a:bodyPr>
          <a:lstStyle/>
          <a:p>
            <a:r>
              <a:rPr lang="en-US" sz="4000" dirty="0" smtClean="0"/>
              <a:t>Overview</a:t>
            </a:r>
            <a:endParaRPr lang="en-US" sz="4000" dirty="0"/>
          </a:p>
        </p:txBody>
      </p:sp>
      <p:sp>
        <p:nvSpPr>
          <p:cNvPr id="3" name="Content Placeholder 2"/>
          <p:cNvSpPr>
            <a:spLocks noGrp="1"/>
          </p:cNvSpPr>
          <p:nvPr>
            <p:ph sz="half" idx="1"/>
          </p:nvPr>
        </p:nvSpPr>
        <p:spPr>
          <a:xfrm>
            <a:off x="457200" y="1854200"/>
            <a:ext cx="4038600" cy="4271963"/>
          </a:xfrm>
        </p:spPr>
        <p:txBody>
          <a:bodyPr>
            <a:normAutofit fontScale="70000" lnSpcReduction="20000"/>
          </a:bodyPr>
          <a:lstStyle/>
          <a:p>
            <a:r>
              <a:rPr lang="en-US" dirty="0" smtClean="0"/>
              <a:t>What is the level of preparation of the students?</a:t>
            </a:r>
          </a:p>
          <a:p>
            <a:r>
              <a:rPr lang="en-US" dirty="0" smtClean="0"/>
              <a:t>What are the responsibilities of the students, faculty and preceptors?</a:t>
            </a:r>
          </a:p>
          <a:p>
            <a:r>
              <a:rPr lang="en-US" dirty="0" smtClean="0"/>
              <a:t>What are the qualification requirements to be a preceptor?</a:t>
            </a:r>
          </a:p>
          <a:p>
            <a:r>
              <a:rPr lang="en-US" dirty="0" smtClean="0"/>
              <a:t>What paperwork is needed?</a:t>
            </a:r>
          </a:p>
          <a:p>
            <a:r>
              <a:rPr lang="en-US" dirty="0" smtClean="0"/>
              <a:t>Why should I precept?</a:t>
            </a:r>
          </a:p>
          <a:p>
            <a:r>
              <a:rPr lang="en-US" dirty="0" smtClean="0"/>
              <a:t>What are the benefits?</a:t>
            </a:r>
          </a:p>
          <a:p>
            <a:r>
              <a:rPr lang="en-US" dirty="0" smtClean="0"/>
              <a:t>Is my office set up for learners?</a:t>
            </a:r>
          </a:p>
          <a:p>
            <a:r>
              <a:rPr lang="en-US" dirty="0"/>
              <a:t>How do patients react to office based </a:t>
            </a:r>
            <a:r>
              <a:rPr lang="en-US" dirty="0" smtClean="0"/>
              <a:t>teaching?</a:t>
            </a:r>
          </a:p>
          <a:p>
            <a:r>
              <a:rPr lang="en-US" dirty="0" smtClean="0"/>
              <a:t>What </a:t>
            </a:r>
            <a:r>
              <a:rPr lang="en-US" dirty="0"/>
              <a:t>kind of experience do the students need</a:t>
            </a:r>
            <a:r>
              <a:rPr lang="en-US" dirty="0" smtClean="0"/>
              <a:t>?</a:t>
            </a:r>
          </a:p>
        </p:txBody>
      </p:sp>
      <p:sp>
        <p:nvSpPr>
          <p:cNvPr id="6" name="Content Placeholder 5"/>
          <p:cNvSpPr>
            <a:spLocks noGrp="1"/>
          </p:cNvSpPr>
          <p:nvPr>
            <p:ph sz="half" idx="2"/>
          </p:nvPr>
        </p:nvSpPr>
        <p:spPr>
          <a:xfrm>
            <a:off x="4648200" y="1854200"/>
            <a:ext cx="4038600" cy="4271963"/>
          </a:xfrm>
        </p:spPr>
        <p:txBody>
          <a:bodyPr>
            <a:normAutofit fontScale="70000" lnSpcReduction="20000"/>
          </a:bodyPr>
          <a:lstStyle/>
          <a:p>
            <a:r>
              <a:rPr lang="en-US" dirty="0"/>
              <a:t>What do students need the most help with?</a:t>
            </a:r>
          </a:p>
          <a:p>
            <a:r>
              <a:rPr lang="en-US" dirty="0" smtClean="0"/>
              <a:t>How </a:t>
            </a:r>
            <a:r>
              <a:rPr lang="en-US" dirty="0"/>
              <a:t>should I prepare for the learner?</a:t>
            </a:r>
          </a:p>
          <a:p>
            <a:r>
              <a:rPr lang="en-US" dirty="0"/>
              <a:t>How can I have  a learner and still be productive?</a:t>
            </a:r>
          </a:p>
          <a:p>
            <a:r>
              <a:rPr lang="en-US" dirty="0" smtClean="0"/>
              <a:t>How </a:t>
            </a:r>
            <a:r>
              <a:rPr lang="en-US" dirty="0"/>
              <a:t>can I become a better preceptor?</a:t>
            </a:r>
          </a:p>
          <a:p>
            <a:r>
              <a:rPr lang="en-US" dirty="0"/>
              <a:t>How can I give better feedback to the learner?</a:t>
            </a:r>
          </a:p>
          <a:p>
            <a:r>
              <a:rPr lang="en-US" dirty="0"/>
              <a:t>Will faculty come to the site?</a:t>
            </a:r>
          </a:p>
          <a:p>
            <a:r>
              <a:rPr lang="en-US" dirty="0"/>
              <a:t>Where can I get additional </a:t>
            </a:r>
            <a:r>
              <a:rPr lang="en-US" dirty="0" smtClean="0"/>
              <a:t>information and resources?</a:t>
            </a:r>
            <a:endParaRPr lang="en-US" dirty="0"/>
          </a:p>
          <a:p>
            <a:endParaRPr lang="en-US" dirty="0"/>
          </a:p>
          <a:p>
            <a:endParaRPr lang="en-US" dirty="0"/>
          </a:p>
          <a:p>
            <a:endParaRPr lang="en-US" dirty="0"/>
          </a:p>
        </p:txBody>
      </p:sp>
      <p:pic>
        <p:nvPicPr>
          <p:cNvPr id="16" name="Audio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44922237"/>
      </p:ext>
    </p:extLst>
  </p:cSld>
  <p:clrMapOvr>
    <a:masterClrMapping/>
  </p:clrMapOvr>
  <mc:AlternateContent xmlns:mc="http://schemas.openxmlformats.org/markup-compatibility/2006" xmlns:p14="http://schemas.microsoft.com/office/powerpoint/2010/main">
    <mc:Choice Requires="p14">
      <p:transition spd="slow" p14:dur="2000" advTm="24556"/>
    </mc:Choice>
    <mc:Fallback xmlns="">
      <p:transition spd="slow" advTm="24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4062"/>
          </a:xfrm>
        </p:spPr>
        <p:txBody>
          <a:bodyPr>
            <a:noAutofit/>
          </a:bodyPr>
          <a:lstStyle/>
          <a:p>
            <a:r>
              <a:rPr lang="en-US" sz="4000" dirty="0" smtClean="0"/>
              <a:t>NP Program Information</a:t>
            </a:r>
            <a:endParaRPr lang="en-US" sz="4000" dirty="0"/>
          </a:p>
        </p:txBody>
      </p:sp>
      <p:sp>
        <p:nvSpPr>
          <p:cNvPr id="3" name="Content Placeholder 2"/>
          <p:cNvSpPr>
            <a:spLocks noGrp="1"/>
          </p:cNvSpPr>
          <p:nvPr>
            <p:ph idx="1"/>
          </p:nvPr>
        </p:nvSpPr>
        <p:spPr>
          <a:xfrm>
            <a:off x="457200" y="1828800"/>
            <a:ext cx="8229600" cy="4572000"/>
          </a:xfrm>
        </p:spPr>
        <p:txBody>
          <a:bodyPr>
            <a:normAutofit fontScale="70000" lnSpcReduction="20000"/>
          </a:bodyPr>
          <a:lstStyle/>
          <a:p>
            <a:r>
              <a:rPr lang="en-US" dirty="0" smtClean="0"/>
              <a:t>All NP students are RNs with varying clinical experiences. </a:t>
            </a:r>
          </a:p>
          <a:p>
            <a:r>
              <a:rPr lang="en-US" dirty="0" smtClean="0"/>
              <a:t>Our admission to the program is highly selective.</a:t>
            </a:r>
          </a:p>
          <a:p>
            <a:r>
              <a:rPr lang="en-US" dirty="0" smtClean="0"/>
              <a:t>Program is 46-49 credit hours-8 semesters.</a:t>
            </a:r>
          </a:p>
          <a:p>
            <a:r>
              <a:rPr lang="en-US" dirty="0" smtClean="0"/>
              <a:t>Three primary care courses with 600 clinical hours in primary care.</a:t>
            </a:r>
          </a:p>
          <a:p>
            <a:r>
              <a:rPr lang="en-US" dirty="0" smtClean="0"/>
              <a:t>Clinical population focus is FNP or AGNP.</a:t>
            </a:r>
          </a:p>
          <a:p>
            <a:pPr lvl="0"/>
            <a:r>
              <a:rPr lang="en-US" dirty="0" smtClean="0"/>
              <a:t>Doctor of Nursing Practice (DNP) </a:t>
            </a:r>
            <a:r>
              <a:rPr lang="en-US" dirty="0"/>
              <a:t>students complete a total of 80-83 credits </a:t>
            </a:r>
            <a:r>
              <a:rPr lang="en-US" dirty="0" smtClean="0"/>
              <a:t>and 1000 </a:t>
            </a:r>
            <a:r>
              <a:rPr lang="en-US" dirty="0"/>
              <a:t>clinical hours.</a:t>
            </a:r>
          </a:p>
          <a:p>
            <a:r>
              <a:rPr lang="en-US" dirty="0" smtClean="0"/>
              <a:t>Primary care is the focus rather than acute care.</a:t>
            </a:r>
          </a:p>
          <a:p>
            <a:r>
              <a:rPr lang="en-US" dirty="0" smtClean="0"/>
              <a:t>Prerequisite course include advanced pathophysiology, advanced health  assessment, advanced pharmacology, research, nursing theory, roles policy, and finance, family theory, and perspectives of aging.</a:t>
            </a:r>
          </a:p>
          <a:p>
            <a:pPr marL="0" indent="0">
              <a:buNone/>
            </a:pPr>
            <a:endParaRPr lang="en-US" dirty="0" smtClean="0"/>
          </a:p>
          <a:p>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66399806"/>
      </p:ext>
    </p:extLst>
  </p:cSld>
  <p:clrMapOvr>
    <a:masterClrMapping/>
  </p:clrMapOvr>
  <mc:AlternateContent xmlns:mc="http://schemas.openxmlformats.org/markup-compatibility/2006" xmlns:p14="http://schemas.microsoft.com/office/powerpoint/2010/main">
    <mc:Choice Requires="p14">
      <p:transition spd="slow" p14:dur="2000" advTm="96998"/>
    </mc:Choice>
    <mc:Fallback xmlns="">
      <p:transition spd="slow" advTm="969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BS-DNP Program</a:t>
            </a:r>
            <a:endParaRPr lang="en-US" dirty="0"/>
          </a:p>
        </p:txBody>
      </p:sp>
      <p:sp>
        <p:nvSpPr>
          <p:cNvPr id="3" name="Content Placeholder 2"/>
          <p:cNvSpPr>
            <a:spLocks noGrp="1"/>
          </p:cNvSpPr>
          <p:nvPr>
            <p:ph idx="1"/>
          </p:nvPr>
        </p:nvSpPr>
        <p:spPr>
          <a:xfrm>
            <a:off x="457200" y="1727200"/>
            <a:ext cx="8229600" cy="4851400"/>
          </a:xfrm>
        </p:spPr>
        <p:txBody>
          <a:bodyPr>
            <a:normAutofit fontScale="70000" lnSpcReduction="20000"/>
          </a:bodyPr>
          <a:lstStyle/>
          <a:p>
            <a:r>
              <a:rPr lang="en-US" dirty="0"/>
              <a:t>The Doctor of Nursing </a:t>
            </a:r>
            <a:r>
              <a:rPr lang="en-US" dirty="0" smtClean="0"/>
              <a:t>Practice (DNP) </a:t>
            </a:r>
            <a:r>
              <a:rPr lang="en-US" dirty="0"/>
              <a:t>program focuses on practice leadership. </a:t>
            </a:r>
            <a:endParaRPr lang="en-US" dirty="0" smtClean="0"/>
          </a:p>
          <a:p>
            <a:r>
              <a:rPr lang="en-US" dirty="0" smtClean="0"/>
              <a:t>The </a:t>
            </a:r>
            <a:r>
              <a:rPr lang="en-US" dirty="0"/>
              <a:t>emphasis of the program is the delivery of advanced practice nursing (APN) to culturally diverse populations, especially the burgeoning group of persons over 65 years old. </a:t>
            </a:r>
            <a:endParaRPr lang="en-US" dirty="0" smtClean="0"/>
          </a:p>
          <a:p>
            <a:r>
              <a:rPr lang="en-US" dirty="0" smtClean="0"/>
              <a:t>Graduate </a:t>
            </a:r>
            <a:r>
              <a:rPr lang="en-US" dirty="0"/>
              <a:t>education in nursing occurs within the context of societal demands and needs as well as the inter-professional work environment. </a:t>
            </a:r>
            <a:endParaRPr lang="en-US" dirty="0" smtClean="0"/>
          </a:p>
          <a:p>
            <a:r>
              <a:rPr lang="en-US" dirty="0" smtClean="0"/>
              <a:t>The </a:t>
            </a:r>
            <a:r>
              <a:rPr lang="en-US" dirty="0"/>
              <a:t>Institute of Medicine (IOM, 2003) and the National Research Council of the National Academies (2005) have called for nursing education that prepares individuals for </a:t>
            </a:r>
            <a:r>
              <a:rPr lang="en-US" dirty="0" smtClean="0"/>
              <a:t>practice </a:t>
            </a:r>
            <a:r>
              <a:rPr lang="en-US" dirty="0"/>
              <a:t>with interdisciplinary, information systems, quality improvement and patient safety expertise. </a:t>
            </a:r>
            <a:endParaRPr lang="en-US" dirty="0" smtClean="0"/>
          </a:p>
          <a:p>
            <a:r>
              <a:rPr lang="en-US" dirty="0" smtClean="0"/>
              <a:t>The </a:t>
            </a:r>
            <a:r>
              <a:rPr lang="en-US" dirty="0"/>
              <a:t>program is designed for Master’s prepared nursing leaders to develop skills in shaping and evaluating practice models in their own practice settings. </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82242239"/>
      </p:ext>
    </p:extLst>
  </p:cSld>
  <p:clrMapOvr>
    <a:masterClrMapping/>
  </p:clrMapOvr>
  <mc:AlternateContent xmlns:mc="http://schemas.openxmlformats.org/markup-compatibility/2006" xmlns:p14="http://schemas.microsoft.com/office/powerpoint/2010/main">
    <mc:Choice Requires="p14">
      <p:transition spd="slow" p14:dur="2000" advTm="44741"/>
    </mc:Choice>
    <mc:Fallback xmlns="">
      <p:transition spd="slow" advTm="44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DNP Capstone Projects</a:t>
            </a:r>
            <a:endParaRPr lang="en-US" dirty="0"/>
          </a:p>
        </p:txBody>
      </p:sp>
      <p:sp>
        <p:nvSpPr>
          <p:cNvPr id="3" name="Content Placeholder 2"/>
          <p:cNvSpPr>
            <a:spLocks noGrp="1"/>
          </p:cNvSpPr>
          <p:nvPr>
            <p:ph idx="1"/>
          </p:nvPr>
        </p:nvSpPr>
        <p:spPr>
          <a:xfrm>
            <a:off x="457200" y="1714500"/>
            <a:ext cx="8229600" cy="5016500"/>
          </a:xfrm>
        </p:spPr>
        <p:txBody>
          <a:bodyPr>
            <a:normAutofit fontScale="47500" lnSpcReduction="20000"/>
          </a:bodyPr>
          <a:lstStyle/>
          <a:p>
            <a:r>
              <a:rPr lang="en-US" sz="3800" dirty="0"/>
              <a:t>The DNP capstone project is the final product which evidences the culmination of the knowledge and skills learned during the DNP program. </a:t>
            </a:r>
            <a:endParaRPr lang="en-US" sz="3800" dirty="0" smtClean="0"/>
          </a:p>
          <a:p>
            <a:r>
              <a:rPr lang="en-US" sz="3800" dirty="0" smtClean="0"/>
              <a:t>The </a:t>
            </a:r>
            <a:r>
              <a:rPr lang="en-US" sz="3800" dirty="0"/>
              <a:t>aim of the DNP project is to improve the health and well-being of a group of people or advance healthcare in a meaningful way. </a:t>
            </a:r>
            <a:endParaRPr lang="en-US" sz="3800" dirty="0" smtClean="0"/>
          </a:p>
          <a:p>
            <a:r>
              <a:rPr lang="en-US" sz="3800" dirty="0" smtClean="0"/>
              <a:t>The </a:t>
            </a:r>
            <a:r>
              <a:rPr lang="en-US" sz="3800" dirty="0"/>
              <a:t>choice for the project’s focus will be based on the student’s area of expertise, evidence of the specific need for the project, and feasibility of the processes planned to address the need.  </a:t>
            </a:r>
            <a:endParaRPr lang="en-US" sz="3800" dirty="0" smtClean="0"/>
          </a:p>
          <a:p>
            <a:r>
              <a:rPr lang="en-US" sz="3800" dirty="0" smtClean="0"/>
              <a:t>Examples </a:t>
            </a:r>
            <a:r>
              <a:rPr lang="en-US" sz="3800" dirty="0"/>
              <a:t>of DNP projects include, but are not limited to: </a:t>
            </a:r>
          </a:p>
          <a:p>
            <a:pPr lvl="1"/>
            <a:r>
              <a:rPr lang="en-US" sz="3800" dirty="0"/>
              <a:t>evidence-based practice change initiatives</a:t>
            </a:r>
          </a:p>
          <a:p>
            <a:pPr lvl="1"/>
            <a:r>
              <a:rPr lang="en-US" sz="3800" dirty="0"/>
              <a:t>quality improvement projects</a:t>
            </a:r>
          </a:p>
          <a:p>
            <a:pPr lvl="1"/>
            <a:r>
              <a:rPr lang="en-US" sz="3800" dirty="0"/>
              <a:t>program needs assessment</a:t>
            </a:r>
          </a:p>
          <a:p>
            <a:pPr lvl="1"/>
            <a:r>
              <a:rPr lang="en-US" sz="3800" dirty="0"/>
              <a:t>program development and evaluation </a:t>
            </a:r>
          </a:p>
          <a:p>
            <a:pPr lvl="1"/>
            <a:r>
              <a:rPr lang="en-US" sz="3800" dirty="0"/>
              <a:t>evaluation of an existing program </a:t>
            </a:r>
          </a:p>
          <a:p>
            <a:pPr lvl="1"/>
            <a:r>
              <a:rPr lang="en-US" sz="3800" dirty="0"/>
              <a:t>development of an assessment instrument or protocol for a specified population  </a:t>
            </a:r>
          </a:p>
          <a:p>
            <a:r>
              <a:rPr lang="en-US" sz="3800" dirty="0"/>
              <a:t>As a requirement for graduation, the student will provide an oral and written presentation of the project to be evaluated by the student’s project committee. </a:t>
            </a:r>
          </a:p>
          <a:p>
            <a:pPr marL="0" indent="0">
              <a:buNone/>
            </a:pPr>
            <a:r>
              <a:rPr lang="en-US" sz="3800" dirty="0"/>
              <a:t> </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86801581"/>
      </p:ext>
    </p:extLst>
  </p:cSld>
  <p:clrMapOvr>
    <a:masterClrMapping/>
  </p:clrMapOvr>
  <mc:AlternateContent xmlns:mc="http://schemas.openxmlformats.org/markup-compatibility/2006" xmlns:p14="http://schemas.microsoft.com/office/powerpoint/2010/main">
    <mc:Choice Requires="p14">
      <p:transition spd="slow" p14:dur="2000" advTm="43372"/>
    </mc:Choice>
    <mc:Fallback xmlns="">
      <p:transition spd="slow" advTm="43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Examples of DNP Projects</a:t>
            </a:r>
            <a:endParaRPr lang="en-US" dirty="0"/>
          </a:p>
        </p:txBody>
      </p:sp>
      <p:sp>
        <p:nvSpPr>
          <p:cNvPr id="3" name="Content Placeholder 2"/>
          <p:cNvSpPr>
            <a:spLocks noGrp="1"/>
          </p:cNvSpPr>
          <p:nvPr>
            <p:ph idx="1"/>
          </p:nvPr>
        </p:nvSpPr>
        <p:spPr>
          <a:xfrm>
            <a:off x="457200" y="1803400"/>
            <a:ext cx="8229600" cy="4749800"/>
          </a:xfrm>
        </p:spPr>
        <p:txBody>
          <a:bodyPr>
            <a:normAutofit fontScale="47500" lnSpcReduction="20000"/>
          </a:bodyPr>
          <a:lstStyle/>
          <a:p>
            <a:pPr lvl="0"/>
            <a:r>
              <a:rPr lang="en-US" sz="3400" dirty="0"/>
              <a:t>System modification for quality improvement processes </a:t>
            </a:r>
          </a:p>
          <a:p>
            <a:pPr lvl="0"/>
            <a:r>
              <a:rPr lang="en-US" sz="3400" dirty="0"/>
              <a:t>Analyze a state or national health care policy and propose a change in the model or implementation of policy </a:t>
            </a:r>
          </a:p>
          <a:p>
            <a:pPr lvl="0"/>
            <a:r>
              <a:rPr lang="en-US" sz="3400" dirty="0"/>
              <a:t>Develop and implement information technologies to improve outcomes </a:t>
            </a:r>
          </a:p>
          <a:p>
            <a:pPr lvl="0"/>
            <a:r>
              <a:rPr lang="en-US" sz="3400" dirty="0"/>
              <a:t>Compare care and teaching models, potential cost savings, and outcomes. </a:t>
            </a:r>
          </a:p>
          <a:p>
            <a:pPr lvl="0"/>
            <a:r>
              <a:rPr lang="en-US" sz="3400" dirty="0"/>
              <a:t>Design and evaluate health care or health education programs. </a:t>
            </a:r>
          </a:p>
          <a:p>
            <a:pPr lvl="0"/>
            <a:r>
              <a:rPr lang="en-US" sz="3400" dirty="0"/>
              <a:t>Lead interprofessional collaborative projects to implement regional, state, or national policy and evaluate care models. </a:t>
            </a:r>
          </a:p>
          <a:p>
            <a:pPr lvl="0"/>
            <a:r>
              <a:rPr lang="en-US" sz="3400" dirty="0"/>
              <a:t>Lead consumer and professional coalition projects to develop, implement or evaluate programs </a:t>
            </a:r>
          </a:p>
          <a:p>
            <a:pPr lvl="0"/>
            <a:r>
              <a:rPr lang="en-US" sz="3400" dirty="0"/>
              <a:t>Translate research into practice and evaluate outcomes </a:t>
            </a:r>
          </a:p>
          <a:p>
            <a:pPr lvl="0"/>
            <a:r>
              <a:rPr lang="en-US" sz="3400" dirty="0"/>
              <a:t>Quality improvement (care processes, continuity of care, patient outcomes) </a:t>
            </a:r>
          </a:p>
          <a:p>
            <a:pPr lvl="0"/>
            <a:r>
              <a:rPr lang="en-US" sz="3400" dirty="0"/>
              <a:t>Implement and evaluate evidence based practice guidelines </a:t>
            </a:r>
          </a:p>
          <a:p>
            <a:pPr lvl="0"/>
            <a:r>
              <a:rPr lang="en-US" sz="3400" dirty="0"/>
              <a:t>Analyze policy: develop, implement, evaluate, or revise policy </a:t>
            </a:r>
          </a:p>
          <a:p>
            <a:pPr lvl="0"/>
            <a:r>
              <a:rPr lang="en-US" sz="3400" dirty="0"/>
              <a:t>Design and use databases to retrieve information for decision making, planning, evaluation </a:t>
            </a:r>
          </a:p>
          <a:p>
            <a:pPr lvl="0"/>
            <a:r>
              <a:rPr lang="en-US" sz="3400" dirty="0"/>
              <a:t>Conduct financial analyses to compare care models and potential cost savings, etc. </a:t>
            </a:r>
          </a:p>
          <a:p>
            <a:pPr lvl="0"/>
            <a:r>
              <a:rPr lang="en-US" sz="3400" dirty="0"/>
              <a:t>Design and evaluate new models of care </a:t>
            </a:r>
          </a:p>
          <a:p>
            <a:pPr lvl="0"/>
            <a:r>
              <a:rPr lang="en-US" sz="3400" dirty="0"/>
              <a:t>Design and evaluate health promotion and disease prevention programs </a:t>
            </a:r>
          </a:p>
          <a:p>
            <a:pPr lvl="0"/>
            <a:r>
              <a:rPr lang="en-US" sz="3400" dirty="0"/>
              <a:t>Assess integration of technology in care</a:t>
            </a:r>
          </a:p>
          <a:p>
            <a:pPr marL="0" indent="0">
              <a:buNone/>
            </a:pPr>
            <a:endParaRPr lang="en-US" dirty="0"/>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69070632"/>
      </p:ext>
    </p:extLst>
  </p:cSld>
  <p:clrMapOvr>
    <a:masterClrMapping/>
  </p:clrMapOvr>
  <mc:AlternateContent xmlns:mc="http://schemas.openxmlformats.org/markup-compatibility/2006" xmlns:p14="http://schemas.microsoft.com/office/powerpoint/2010/main">
    <mc:Choice Requires="p14">
      <p:transition spd="slow" p14:dur="2000" advTm="18656"/>
    </mc:Choice>
    <mc:Fallback xmlns="">
      <p:transition spd="slow" advTm="18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4862"/>
          </a:xfrm>
        </p:spPr>
        <p:txBody>
          <a:bodyPr>
            <a:normAutofit/>
          </a:bodyPr>
          <a:lstStyle/>
          <a:p>
            <a:r>
              <a:rPr lang="en-US" sz="4000" dirty="0" smtClean="0"/>
              <a:t> Student Preparation</a:t>
            </a:r>
            <a:endParaRPr lang="en-US" sz="4000" dirty="0"/>
          </a:p>
        </p:txBody>
      </p:sp>
      <p:sp>
        <p:nvSpPr>
          <p:cNvPr id="3" name="Content Placeholder 2"/>
          <p:cNvSpPr>
            <a:spLocks noGrp="1"/>
          </p:cNvSpPr>
          <p:nvPr>
            <p:ph idx="1"/>
          </p:nvPr>
        </p:nvSpPr>
        <p:spPr>
          <a:xfrm>
            <a:off x="457200" y="1739900"/>
            <a:ext cx="8229600" cy="5041900"/>
          </a:xfrm>
        </p:spPr>
        <p:txBody>
          <a:bodyPr>
            <a:noAutofit/>
          </a:bodyPr>
          <a:lstStyle/>
          <a:p>
            <a:r>
              <a:rPr lang="en-US" sz="2000" dirty="0" smtClean="0"/>
              <a:t>All NP students must meet our qualification standards.</a:t>
            </a:r>
          </a:p>
          <a:p>
            <a:r>
              <a:rPr lang="en-US" sz="2000" dirty="0" smtClean="0"/>
              <a:t>University tracking system is  Certified Background </a:t>
            </a:r>
          </a:p>
          <a:p>
            <a:pPr lvl="1"/>
            <a:r>
              <a:rPr lang="en-US" sz="2000" dirty="0"/>
              <a:t>https://www.certifiedbackground.com/</a:t>
            </a:r>
            <a:endParaRPr lang="en-US" sz="2000" dirty="0" smtClean="0"/>
          </a:p>
          <a:p>
            <a:r>
              <a:rPr lang="en-US" sz="2000" dirty="0"/>
              <a:t>Magnus tracker</a:t>
            </a:r>
          </a:p>
          <a:p>
            <a:pPr lvl="1"/>
            <a:r>
              <a:rPr lang="en-US" sz="2000" dirty="0"/>
              <a:t>CPR, yearly health exam, immunizations, and health insurance</a:t>
            </a:r>
          </a:p>
          <a:p>
            <a:r>
              <a:rPr lang="en-US" sz="2000" dirty="0"/>
              <a:t>HIPAA compliance</a:t>
            </a:r>
          </a:p>
          <a:p>
            <a:pPr lvl="1"/>
            <a:r>
              <a:rPr lang="en-US" sz="2000" dirty="0"/>
              <a:t>http://dbnursing.fau.edu/intranet/documents/medfilms/video/index.htm</a:t>
            </a:r>
          </a:p>
          <a:p>
            <a:pPr lvl="1"/>
            <a:r>
              <a:rPr lang="en-US" sz="2000" dirty="0"/>
              <a:t>http://nursing.fau.edu/uploads/docs/864/Safety%20Guidelines%20for%20Clinical%20Practice.pdf</a:t>
            </a:r>
          </a:p>
          <a:p>
            <a:pPr marL="342900" lvl="1" indent="-342900">
              <a:buFont typeface="Arial"/>
              <a:buChar char="•"/>
            </a:pPr>
            <a:r>
              <a:rPr lang="en-US" sz="2000" dirty="0" smtClean="0"/>
              <a:t>Self Insurance Program (SIP)-report </a:t>
            </a:r>
            <a:r>
              <a:rPr lang="en-US" sz="2000" dirty="0"/>
              <a:t>critical incidents  (352) 273-7006</a:t>
            </a:r>
          </a:p>
          <a:p>
            <a:pPr lvl="1"/>
            <a:r>
              <a:rPr lang="en-US" sz="1600" dirty="0" smtClean="0"/>
              <a:t>A copy of the policy is sent to the facility when the contract is initiated. A short video is available at the following link</a:t>
            </a:r>
          </a:p>
          <a:p>
            <a:pPr lvl="1"/>
            <a:r>
              <a:rPr lang="en-US" sz="1600" dirty="0"/>
              <a:t>h</a:t>
            </a:r>
            <a:r>
              <a:rPr lang="en-US" sz="1600" dirty="0" smtClean="0"/>
              <a:t>ttp</a:t>
            </a:r>
            <a:r>
              <a:rPr lang="en-US" sz="1600" dirty="0"/>
              <a:t>://www.flbog.sip.ufl.edu/courses/SIP_101_Partners_in_Protection/player.html</a:t>
            </a:r>
            <a:endParaRPr lang="en-US" sz="1600" dirty="0" smtClean="0"/>
          </a:p>
          <a:p>
            <a:endParaRPr lang="en-US" sz="24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86427141"/>
      </p:ext>
    </p:extLst>
  </p:cSld>
  <p:clrMapOvr>
    <a:masterClrMapping/>
  </p:clrMapOvr>
  <mc:AlternateContent xmlns:mc="http://schemas.openxmlformats.org/markup-compatibility/2006" xmlns:p14="http://schemas.microsoft.com/office/powerpoint/2010/main">
    <mc:Choice Requires="p14">
      <p:transition spd="slow" p14:dur="2000" advTm="76218"/>
    </mc:Choice>
    <mc:Fallback xmlns="">
      <p:transition spd="slow" advTm="76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1362"/>
          </a:xfrm>
        </p:spPr>
        <p:txBody>
          <a:bodyPr>
            <a:normAutofit fontScale="90000"/>
          </a:bodyPr>
          <a:lstStyle/>
          <a:p>
            <a:r>
              <a:rPr lang="en-US" dirty="0" smtClean="0"/>
              <a:t>Student Responsibilities</a:t>
            </a:r>
            <a:endParaRPr lang="en-US" dirty="0"/>
          </a:p>
        </p:txBody>
      </p:sp>
      <p:sp>
        <p:nvSpPr>
          <p:cNvPr id="3" name="Content Placeholder 2"/>
          <p:cNvSpPr>
            <a:spLocks noGrp="1"/>
          </p:cNvSpPr>
          <p:nvPr>
            <p:ph idx="1"/>
          </p:nvPr>
        </p:nvSpPr>
        <p:spPr>
          <a:xfrm>
            <a:off x="457200" y="1879600"/>
            <a:ext cx="8229600" cy="4246563"/>
          </a:xfrm>
        </p:spPr>
        <p:txBody>
          <a:bodyPr>
            <a:noAutofit/>
          </a:bodyPr>
          <a:lstStyle/>
          <a:p>
            <a:r>
              <a:rPr lang="en-US" sz="2400" dirty="0" smtClean="0"/>
              <a:t>Demonstrate </a:t>
            </a:r>
            <a:r>
              <a:rPr lang="en-US" sz="2400" dirty="0"/>
              <a:t>the integration of a philosophy of caring in advanced nursing situations. </a:t>
            </a:r>
          </a:p>
          <a:p>
            <a:r>
              <a:rPr lang="en-US" sz="2400" dirty="0" smtClean="0"/>
              <a:t>Meet </a:t>
            </a:r>
            <a:r>
              <a:rPr lang="en-US" sz="2400" dirty="0"/>
              <a:t>all clinical entry requirements as outlined in the college clinical tracking system. </a:t>
            </a:r>
            <a:endParaRPr lang="en-US" sz="2400" dirty="0" smtClean="0"/>
          </a:p>
          <a:p>
            <a:r>
              <a:rPr lang="en-US" sz="2400" dirty="0" smtClean="0"/>
              <a:t>Obtain </a:t>
            </a:r>
            <a:r>
              <a:rPr lang="en-US" sz="2400" dirty="0"/>
              <a:t>faculty site approval prior to entering any practicum.  </a:t>
            </a:r>
          </a:p>
          <a:p>
            <a:r>
              <a:rPr lang="en-US" sz="2400" dirty="0" smtClean="0"/>
              <a:t>Submit </a:t>
            </a:r>
            <a:r>
              <a:rPr lang="en-US" sz="2400" dirty="0"/>
              <a:t>signed preceptor agreement form to  faculty prior to entering any practicum site. </a:t>
            </a:r>
          </a:p>
          <a:p>
            <a:r>
              <a:rPr lang="en-US" sz="2400" dirty="0" smtClean="0"/>
              <a:t>Submit </a:t>
            </a:r>
            <a:r>
              <a:rPr lang="en-US" sz="2400" dirty="0"/>
              <a:t>an electronic clinical arrangements </a:t>
            </a:r>
            <a:r>
              <a:rPr lang="en-US" sz="2400" dirty="0" smtClean="0"/>
              <a:t>form for </a:t>
            </a:r>
            <a:r>
              <a:rPr lang="en-US" sz="2400" dirty="0"/>
              <a:t>each practicum site prior to entering the site.</a:t>
            </a:r>
          </a:p>
          <a:p>
            <a:pPr marL="0" indent="0">
              <a:buNone/>
            </a:pPr>
            <a:endParaRPr lang="en-US" sz="2400"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04282046"/>
      </p:ext>
    </p:extLst>
  </p:cSld>
  <p:clrMapOvr>
    <a:masterClrMapping/>
  </p:clrMapOvr>
  <mc:AlternateContent xmlns:mc="http://schemas.openxmlformats.org/markup-compatibility/2006" xmlns:p14="http://schemas.microsoft.com/office/powerpoint/2010/main">
    <mc:Choice Requires="p14">
      <p:transition spd="slow" p14:dur="2000" advTm="33733"/>
    </mc:Choice>
    <mc:Fallback xmlns="">
      <p:transition spd="slow" advTm="33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8662"/>
          </a:xfrm>
        </p:spPr>
        <p:txBody>
          <a:bodyPr>
            <a:normAutofit fontScale="90000"/>
          </a:bodyPr>
          <a:lstStyle/>
          <a:p>
            <a:r>
              <a:rPr lang="en-US" dirty="0"/>
              <a:t>Student Responsibilities</a:t>
            </a:r>
          </a:p>
        </p:txBody>
      </p:sp>
      <p:sp>
        <p:nvSpPr>
          <p:cNvPr id="3" name="Content Placeholder 2"/>
          <p:cNvSpPr>
            <a:spLocks noGrp="1"/>
          </p:cNvSpPr>
          <p:nvPr>
            <p:ph idx="1"/>
          </p:nvPr>
        </p:nvSpPr>
        <p:spPr>
          <a:xfrm>
            <a:off x="457200" y="1866900"/>
            <a:ext cx="8229600" cy="4533900"/>
          </a:xfrm>
        </p:spPr>
        <p:txBody>
          <a:bodyPr>
            <a:noAutofit/>
          </a:bodyPr>
          <a:lstStyle/>
          <a:p>
            <a:r>
              <a:rPr lang="en-US" sz="2400" dirty="0"/>
              <a:t>Professional attire and conduct is expected at all times: </a:t>
            </a:r>
          </a:p>
          <a:p>
            <a:pPr lvl="1"/>
            <a:r>
              <a:rPr lang="en-US" sz="2400" dirty="0" smtClean="0"/>
              <a:t>If </a:t>
            </a:r>
            <a:r>
              <a:rPr lang="en-US" sz="2400" dirty="0"/>
              <a:t>the student is unable to attend clinical related to illness, he/she is to contact the preceptor and facility in a timely manner. </a:t>
            </a:r>
            <a:r>
              <a:rPr lang="en-US" sz="2400" dirty="0" smtClean="0"/>
              <a:t> Students </a:t>
            </a:r>
            <a:r>
              <a:rPr lang="en-US" sz="2400" dirty="0"/>
              <a:t>are expected to report to clinical on time. Tardiness is considered unprofessional behavior. </a:t>
            </a:r>
          </a:p>
          <a:p>
            <a:pPr lvl="1"/>
            <a:r>
              <a:rPr lang="en-US" sz="2400" dirty="0" smtClean="0"/>
              <a:t>A </a:t>
            </a:r>
            <a:r>
              <a:rPr lang="en-US" sz="2400" dirty="0"/>
              <a:t>student ID and name badge must be exhibited. </a:t>
            </a:r>
          </a:p>
          <a:p>
            <a:r>
              <a:rPr lang="en-US" sz="2400" dirty="0" smtClean="0"/>
              <a:t>Students </a:t>
            </a:r>
            <a:r>
              <a:rPr lang="en-US" sz="2400" dirty="0"/>
              <a:t>must maintain advanced practice nursing electronic logs as described in individual course syllabus.  Students are advised to maintain a copy of their clinical logs for their own records. </a:t>
            </a:r>
            <a:r>
              <a:rPr lang="en-US" sz="2400" dirty="0" smtClean="0"/>
              <a:t>The electronic logs don’t have identifiable patient information and meet HIPPA standards.</a:t>
            </a:r>
            <a:endParaRPr lang="en-US" sz="2400"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19706687"/>
      </p:ext>
    </p:extLst>
  </p:cSld>
  <p:clrMapOvr>
    <a:masterClrMapping/>
  </p:clrMapOvr>
  <mc:AlternateContent xmlns:mc="http://schemas.openxmlformats.org/markup-compatibility/2006" xmlns:p14="http://schemas.microsoft.com/office/powerpoint/2010/main">
    <mc:Choice Requires="p14">
      <p:transition spd="slow" p14:dur="2000" advTm="39550"/>
    </mc:Choice>
    <mc:Fallback xmlns="">
      <p:transition spd="slow" advTm="39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7562"/>
          </a:xfrm>
        </p:spPr>
        <p:txBody>
          <a:bodyPr>
            <a:normAutofit/>
          </a:bodyPr>
          <a:lstStyle/>
          <a:p>
            <a:r>
              <a:rPr lang="en-US" sz="4000" dirty="0"/>
              <a:t>Student Responsibilities</a:t>
            </a:r>
          </a:p>
        </p:txBody>
      </p:sp>
      <p:sp>
        <p:nvSpPr>
          <p:cNvPr id="3" name="Content Placeholder 2"/>
          <p:cNvSpPr>
            <a:spLocks noGrp="1"/>
          </p:cNvSpPr>
          <p:nvPr>
            <p:ph idx="1"/>
          </p:nvPr>
        </p:nvSpPr>
        <p:spPr>
          <a:xfrm>
            <a:off x="457200" y="1866900"/>
            <a:ext cx="8229600" cy="4533900"/>
          </a:xfrm>
        </p:spPr>
        <p:txBody>
          <a:bodyPr>
            <a:normAutofit fontScale="85000" lnSpcReduction="20000"/>
          </a:bodyPr>
          <a:lstStyle/>
          <a:p>
            <a:r>
              <a:rPr lang="en-US" dirty="0"/>
              <a:t>Students must complete an evaluation of the advanced practice nursing site and preceptor at the end of the </a:t>
            </a:r>
            <a:r>
              <a:rPr lang="en-US" dirty="0" smtClean="0"/>
              <a:t>semester</a:t>
            </a:r>
            <a:r>
              <a:rPr lang="en-US" dirty="0"/>
              <a:t> </a:t>
            </a:r>
            <a:r>
              <a:rPr lang="en-US" dirty="0" smtClean="0"/>
              <a:t>and complete a Self/Faculty Evaluation.</a:t>
            </a:r>
            <a:endParaRPr lang="en-US" dirty="0"/>
          </a:p>
          <a:p>
            <a:r>
              <a:rPr lang="en-US" dirty="0"/>
              <a:t>All ethical standards per the ANA code must be maintained, including client confidentiality</a:t>
            </a:r>
            <a:r>
              <a:rPr lang="en-US" sz="2800" dirty="0"/>
              <a:t>. </a:t>
            </a:r>
          </a:p>
          <a:p>
            <a:r>
              <a:rPr lang="en-US" dirty="0" smtClean="0"/>
              <a:t>The </a:t>
            </a:r>
            <a:r>
              <a:rPr lang="en-US" dirty="0"/>
              <a:t>orientation to the setting is the responsibility of the student and is to be conducted before and/or during the first week of the semester. </a:t>
            </a:r>
            <a:endParaRPr lang="en-US" dirty="0" smtClean="0"/>
          </a:p>
          <a:p>
            <a:r>
              <a:rPr lang="en-US" dirty="0" smtClean="0"/>
              <a:t>The </a:t>
            </a:r>
            <a:r>
              <a:rPr lang="en-US" dirty="0"/>
              <a:t>student needs to provide the preceptor, a copy of their CV/resume, a </a:t>
            </a:r>
            <a:r>
              <a:rPr lang="en-US" dirty="0" smtClean="0"/>
              <a:t>course syllabus, </a:t>
            </a:r>
            <a:r>
              <a:rPr lang="en-US" dirty="0"/>
              <a:t>the advanced practice nursing evaluation tool, and a set of individualized objectives. </a:t>
            </a:r>
          </a:p>
          <a:p>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17903694"/>
      </p:ext>
    </p:extLst>
  </p:cSld>
  <p:clrMapOvr>
    <a:masterClrMapping/>
  </p:clrMapOvr>
  <mc:AlternateContent xmlns:mc="http://schemas.openxmlformats.org/markup-compatibility/2006" xmlns:p14="http://schemas.microsoft.com/office/powerpoint/2010/main">
    <mc:Choice Requires="p14">
      <p:transition spd="slow" p14:dur="2000" advTm="43211"/>
    </mc:Choice>
    <mc:Fallback xmlns="">
      <p:transition spd="slow" advTm="43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700"/>
            <a:ext cx="8229600" cy="1003300"/>
          </a:xfrm>
        </p:spPr>
        <p:txBody>
          <a:bodyPr>
            <a:normAutofit/>
          </a:bodyPr>
          <a:lstStyle/>
          <a:p>
            <a:r>
              <a:rPr lang="en-US" sz="4000" dirty="0" smtClean="0"/>
              <a:t>Faculty Responsibilities</a:t>
            </a:r>
            <a:endParaRPr lang="en-US" sz="4000" dirty="0"/>
          </a:p>
        </p:txBody>
      </p:sp>
      <p:sp>
        <p:nvSpPr>
          <p:cNvPr id="3" name="Content Placeholder 2"/>
          <p:cNvSpPr>
            <a:spLocks noGrp="1"/>
          </p:cNvSpPr>
          <p:nvPr>
            <p:ph idx="1"/>
          </p:nvPr>
        </p:nvSpPr>
        <p:spPr>
          <a:xfrm>
            <a:off x="457200" y="1600200"/>
            <a:ext cx="8229600" cy="5410200"/>
          </a:xfrm>
        </p:spPr>
        <p:txBody>
          <a:bodyPr>
            <a:normAutofit fontScale="47500" lnSpcReduction="20000"/>
          </a:bodyPr>
          <a:lstStyle/>
          <a:p>
            <a:endParaRPr lang="en-US" dirty="0"/>
          </a:p>
          <a:p>
            <a:r>
              <a:rPr lang="en-US" sz="6000" dirty="0" smtClean="0"/>
              <a:t>FAU NP  clinical faculty qualifications</a:t>
            </a:r>
          </a:p>
          <a:p>
            <a:pPr lvl="1"/>
            <a:r>
              <a:rPr lang="en-US" sz="6000" dirty="0" smtClean="0"/>
              <a:t>ARNP with National Certification and doctoral preparation.</a:t>
            </a:r>
          </a:p>
          <a:p>
            <a:pPr lvl="1"/>
            <a:r>
              <a:rPr lang="en-US" sz="6000" dirty="0" smtClean="0"/>
              <a:t>Adjunct faculty are sometimes assigned to clinical courses.</a:t>
            </a:r>
          </a:p>
          <a:p>
            <a:r>
              <a:rPr lang="en-US" sz="6000" dirty="0" smtClean="0"/>
              <a:t>NP clinical faculty are responsible for credentialing </a:t>
            </a:r>
            <a:r>
              <a:rPr lang="en-US" sz="6000" dirty="0"/>
              <a:t>students, preceptors, and </a:t>
            </a:r>
            <a:r>
              <a:rPr lang="en-US" sz="6000" dirty="0" smtClean="0"/>
              <a:t>site. </a:t>
            </a:r>
            <a:endParaRPr lang="en-US" sz="6000" dirty="0"/>
          </a:p>
          <a:p>
            <a:r>
              <a:rPr lang="en-US" sz="6000" dirty="0" smtClean="0"/>
              <a:t>Overview of contact with preceptors</a:t>
            </a:r>
          </a:p>
          <a:p>
            <a:pPr lvl="1"/>
            <a:r>
              <a:rPr lang="en-US" sz="6000" dirty="0" smtClean="0"/>
              <a:t>Beginning of Term and End of Term letters.</a:t>
            </a:r>
          </a:p>
          <a:p>
            <a:pPr lvl="1"/>
            <a:r>
              <a:rPr lang="en-US" sz="6000" dirty="0" smtClean="0"/>
              <a:t>Consult with preceptor regarding student’s progress.</a:t>
            </a:r>
          </a:p>
          <a:p>
            <a:endParaRPr lang="en-US" sz="4200"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86915888"/>
      </p:ext>
    </p:extLst>
  </p:cSld>
  <p:clrMapOvr>
    <a:masterClrMapping/>
  </p:clrMapOvr>
  <mc:AlternateContent xmlns:mc="http://schemas.openxmlformats.org/markup-compatibility/2006" xmlns:p14="http://schemas.microsoft.com/office/powerpoint/2010/main">
    <mc:Choice Requires="p14">
      <p:transition spd="slow" p14:dur="2000" advTm="74144"/>
    </mc:Choice>
    <mc:Fallback xmlns="">
      <p:transition spd="slow" advTm="74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5162"/>
          </a:xfrm>
        </p:spPr>
        <p:txBody>
          <a:bodyPr>
            <a:normAutofit fontScale="90000"/>
          </a:bodyPr>
          <a:lstStyle/>
          <a:p>
            <a:r>
              <a:rPr lang="en-US" dirty="0" smtClean="0"/>
              <a:t> </a:t>
            </a:r>
            <a:r>
              <a:rPr lang="en-US" dirty="0"/>
              <a:t>Faculty Responsibilities</a:t>
            </a:r>
          </a:p>
        </p:txBody>
      </p:sp>
      <p:sp>
        <p:nvSpPr>
          <p:cNvPr id="3" name="Content Placeholder 2"/>
          <p:cNvSpPr>
            <a:spLocks noGrp="1"/>
          </p:cNvSpPr>
          <p:nvPr>
            <p:ph idx="1"/>
          </p:nvPr>
        </p:nvSpPr>
        <p:spPr>
          <a:xfrm>
            <a:off x="457200" y="1866900"/>
            <a:ext cx="8229600" cy="4259263"/>
          </a:xfrm>
        </p:spPr>
        <p:txBody>
          <a:bodyPr>
            <a:normAutofit fontScale="70000" lnSpcReduction="20000"/>
          </a:bodyPr>
          <a:lstStyle/>
          <a:p>
            <a:r>
              <a:rPr lang="en-US" sz="3400" dirty="0" smtClean="0"/>
              <a:t>Assist </a:t>
            </a:r>
            <a:r>
              <a:rPr lang="en-US" sz="3400" dirty="0"/>
              <a:t>the student in facilitating an advanced practice nursing placement at the beginning of the semester; maintain contact with the facility, preceptor, and administrators as appropriate. Ensure contract </a:t>
            </a:r>
            <a:r>
              <a:rPr lang="en-US" sz="3400" dirty="0" smtClean="0"/>
              <a:t> is in </a:t>
            </a:r>
            <a:r>
              <a:rPr lang="en-US" sz="3400" dirty="0"/>
              <a:t>place prior </a:t>
            </a:r>
            <a:r>
              <a:rPr lang="en-US" sz="3400" dirty="0" smtClean="0"/>
              <a:t>to students </a:t>
            </a:r>
            <a:r>
              <a:rPr lang="en-US" sz="3400" dirty="0"/>
              <a:t>entering the site. </a:t>
            </a:r>
          </a:p>
          <a:p>
            <a:r>
              <a:rPr lang="en-US" sz="3400" dirty="0" smtClean="0"/>
              <a:t>Conduct </a:t>
            </a:r>
            <a:r>
              <a:rPr lang="en-US" sz="3400" dirty="0"/>
              <a:t>advanced practice nursing site visits as appropriate; minimally one visit per semester. This visit should be scheduled in advance to ensure the time </a:t>
            </a:r>
            <a:r>
              <a:rPr lang="en-US" sz="3400" dirty="0" smtClean="0"/>
              <a:t>is convenient. </a:t>
            </a:r>
            <a:r>
              <a:rPr lang="en-US" sz="3400" dirty="0"/>
              <a:t>More than one visit may be required. </a:t>
            </a:r>
          </a:p>
          <a:p>
            <a:r>
              <a:rPr lang="en-US" sz="3400" dirty="0" smtClean="0"/>
              <a:t>Conduct </a:t>
            </a:r>
            <a:r>
              <a:rPr lang="en-US" sz="3400" dirty="0"/>
              <a:t>three group clinical conferences per semester. </a:t>
            </a:r>
          </a:p>
          <a:p>
            <a:r>
              <a:rPr lang="en-US" sz="3400" dirty="0" smtClean="0"/>
              <a:t>Evaluate </a:t>
            </a:r>
            <a:r>
              <a:rPr lang="en-US" sz="3400" dirty="0"/>
              <a:t>student, preceptor and site over the course of the semester. </a:t>
            </a:r>
          </a:p>
          <a:p>
            <a:r>
              <a:rPr lang="en-US" sz="3400" dirty="0" smtClean="0"/>
              <a:t>Visit </a:t>
            </a:r>
            <a:r>
              <a:rPr lang="en-US" sz="3400" dirty="0"/>
              <a:t>potential new sites. Notify NP Coordinator of sites no longer appropriate or functional. </a:t>
            </a:r>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744378139"/>
      </p:ext>
    </p:extLst>
  </p:cSld>
  <p:clrMapOvr>
    <a:masterClrMapping/>
  </p:clrMapOvr>
  <mc:AlternateContent xmlns:mc="http://schemas.openxmlformats.org/markup-compatibility/2006" xmlns:p14="http://schemas.microsoft.com/office/powerpoint/2010/main">
    <mc:Choice Requires="p14">
      <p:transition spd="slow" p14:dur="2000" advTm="58568"/>
    </mc:Choice>
    <mc:Fallback xmlns="">
      <p:transition spd="slow" advTm="58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2462"/>
          </a:xfrm>
        </p:spPr>
        <p:txBody>
          <a:bodyPr>
            <a:normAutofit fontScale="90000"/>
          </a:bodyPr>
          <a:lstStyle/>
          <a:p>
            <a:r>
              <a:rPr lang="en-US" dirty="0" smtClean="0"/>
              <a:t> </a:t>
            </a:r>
            <a:r>
              <a:rPr lang="en-US" dirty="0"/>
              <a:t>Faculty Responsibilities</a:t>
            </a:r>
          </a:p>
        </p:txBody>
      </p:sp>
      <p:sp>
        <p:nvSpPr>
          <p:cNvPr id="3" name="Content Placeholder 2"/>
          <p:cNvSpPr>
            <a:spLocks noGrp="1"/>
          </p:cNvSpPr>
          <p:nvPr>
            <p:ph idx="1"/>
          </p:nvPr>
        </p:nvSpPr>
        <p:spPr>
          <a:xfrm>
            <a:off x="457200" y="1930400"/>
            <a:ext cx="8229600" cy="4521200"/>
          </a:xfrm>
        </p:spPr>
        <p:txBody>
          <a:bodyPr>
            <a:normAutofit fontScale="77500" lnSpcReduction="20000"/>
          </a:bodyPr>
          <a:lstStyle/>
          <a:p>
            <a:r>
              <a:rPr lang="en-US" dirty="0"/>
              <a:t>Maintain collegial working relationships with preceptors and staff. </a:t>
            </a:r>
          </a:p>
          <a:p>
            <a:r>
              <a:rPr lang="en-US" dirty="0" smtClean="0"/>
              <a:t>Be </a:t>
            </a:r>
            <a:r>
              <a:rPr lang="en-US" dirty="0"/>
              <a:t>available to preceptor and student during times that student is in advanced practice setting. </a:t>
            </a:r>
          </a:p>
          <a:p>
            <a:r>
              <a:rPr lang="en-US" dirty="0" smtClean="0"/>
              <a:t>If </a:t>
            </a:r>
            <a:r>
              <a:rPr lang="en-US" dirty="0"/>
              <a:t>course faculty are unavailable (out of town or ill) notify NP coordinator to arrange back up faculty supervision.  Students must be notified if faculty are unavailable and the contact information of back-up supervising faculty </a:t>
            </a:r>
            <a:r>
              <a:rPr lang="en-US" dirty="0" smtClean="0"/>
              <a:t>member must be given to the student. </a:t>
            </a:r>
            <a:endParaRPr lang="en-US" dirty="0"/>
          </a:p>
          <a:p>
            <a:r>
              <a:rPr lang="en-US" dirty="0" smtClean="0"/>
              <a:t>For </a:t>
            </a:r>
            <a:r>
              <a:rPr lang="en-US" dirty="0"/>
              <a:t>each student, submit a signed summary sheet, e-log composite printout, student evaluations, and student preceptor/site evaluations to the graduate coordinator within one week of submitting course grades. </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2439093"/>
      </p:ext>
    </p:extLst>
  </p:cSld>
  <p:clrMapOvr>
    <a:masterClrMapping/>
  </p:clrMapOvr>
  <mc:AlternateContent xmlns:mc="http://schemas.openxmlformats.org/markup-compatibility/2006" xmlns:p14="http://schemas.microsoft.com/office/powerpoint/2010/main">
    <mc:Choice Requires="p14">
      <p:transition spd="slow" p14:dur="2000" advTm="26768"/>
    </mc:Choice>
    <mc:Fallback xmlns="">
      <p:transition spd="slow" advTm="26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Preceptor Responsibilities </a:t>
            </a:r>
            <a:endParaRPr lang="en-US" dirty="0"/>
          </a:p>
        </p:txBody>
      </p:sp>
      <p:sp>
        <p:nvSpPr>
          <p:cNvPr id="3" name="Content Placeholder 2"/>
          <p:cNvSpPr>
            <a:spLocks noGrp="1"/>
          </p:cNvSpPr>
          <p:nvPr>
            <p:ph idx="1"/>
          </p:nvPr>
        </p:nvSpPr>
        <p:spPr>
          <a:xfrm>
            <a:off x="457200" y="1854200"/>
            <a:ext cx="8229600" cy="4271963"/>
          </a:xfrm>
        </p:spPr>
        <p:txBody>
          <a:bodyPr>
            <a:normAutofit/>
          </a:bodyPr>
          <a:lstStyle/>
          <a:p>
            <a:r>
              <a:rPr lang="en-US" dirty="0" smtClean="0"/>
              <a:t>Required qualifications of preceptors</a:t>
            </a:r>
          </a:p>
          <a:p>
            <a:r>
              <a:rPr lang="en-US" dirty="0" smtClean="0"/>
              <a:t>Types of providers</a:t>
            </a:r>
          </a:p>
          <a:p>
            <a:pPr lvl="1"/>
            <a:r>
              <a:rPr lang="en-US" dirty="0" smtClean="0"/>
              <a:t>NP with at least 1 year experience</a:t>
            </a:r>
          </a:p>
          <a:p>
            <a:pPr lvl="2"/>
            <a:r>
              <a:rPr lang="en-US" dirty="0" smtClean="0"/>
              <a:t>NP students must spend time with NP preceptors</a:t>
            </a:r>
          </a:p>
          <a:p>
            <a:pPr lvl="1"/>
            <a:r>
              <a:rPr lang="en-US" dirty="0" smtClean="0"/>
              <a:t>MD</a:t>
            </a:r>
          </a:p>
          <a:p>
            <a:pPr lvl="1"/>
            <a:r>
              <a:rPr lang="en-US" dirty="0" smtClean="0"/>
              <a:t>DO</a:t>
            </a:r>
          </a:p>
          <a:p>
            <a:r>
              <a:rPr lang="en-US" dirty="0" smtClean="0"/>
              <a:t>National </a:t>
            </a:r>
            <a:r>
              <a:rPr lang="en-US" dirty="0"/>
              <a:t>c</a:t>
            </a:r>
            <a:r>
              <a:rPr lang="en-US" dirty="0" smtClean="0"/>
              <a:t>ertification required</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40744391"/>
      </p:ext>
    </p:extLst>
  </p:cSld>
  <p:clrMapOvr>
    <a:masterClrMapping/>
  </p:clrMapOvr>
  <mc:AlternateContent xmlns:mc="http://schemas.openxmlformats.org/markup-compatibility/2006" xmlns:p14="http://schemas.microsoft.com/office/powerpoint/2010/main">
    <mc:Choice Requires="p14">
      <p:transition spd="slow" p14:dur="2000" advTm="12929"/>
    </mc:Choice>
    <mc:Fallback xmlns="">
      <p:transition spd="slow" advTm="12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smtClean="0"/>
              <a:t>Preceptor Responsibilities</a:t>
            </a:r>
            <a:endParaRPr lang="en-US" sz="4000" dirty="0"/>
          </a:p>
        </p:txBody>
      </p:sp>
      <p:sp>
        <p:nvSpPr>
          <p:cNvPr id="3" name="Content Placeholder 2"/>
          <p:cNvSpPr>
            <a:spLocks noGrp="1"/>
          </p:cNvSpPr>
          <p:nvPr>
            <p:ph idx="1"/>
          </p:nvPr>
        </p:nvSpPr>
        <p:spPr>
          <a:xfrm>
            <a:off x="457200" y="1879600"/>
            <a:ext cx="8229600" cy="4246563"/>
          </a:xfrm>
        </p:spPr>
        <p:txBody>
          <a:bodyPr>
            <a:normAutofit fontScale="70000" lnSpcReduction="20000"/>
          </a:bodyPr>
          <a:lstStyle/>
          <a:p>
            <a:r>
              <a:rPr lang="en-US" sz="3400" dirty="0" smtClean="0"/>
              <a:t>Maintain </a:t>
            </a:r>
            <a:r>
              <a:rPr lang="en-US" sz="3400" dirty="0"/>
              <a:t>a current license to practice as an advanced practice nurse (</a:t>
            </a:r>
            <a:r>
              <a:rPr lang="en-US" sz="3400" dirty="0" smtClean="0"/>
              <a:t>ARNP), </a:t>
            </a:r>
            <a:r>
              <a:rPr lang="en-US" sz="3400" dirty="0"/>
              <a:t>MD, or </a:t>
            </a:r>
            <a:r>
              <a:rPr lang="en-US" sz="3400" dirty="0" smtClean="0"/>
              <a:t>DO in </a:t>
            </a:r>
            <a:r>
              <a:rPr lang="en-US" sz="3400" dirty="0"/>
              <a:t>state of practice. </a:t>
            </a:r>
          </a:p>
          <a:p>
            <a:r>
              <a:rPr lang="en-US" sz="3400" dirty="0" smtClean="0"/>
              <a:t>Complete </a:t>
            </a:r>
            <a:r>
              <a:rPr lang="en-US" sz="3400" dirty="0"/>
              <a:t>and sign a preceptor agreement form provided by the student </a:t>
            </a:r>
            <a:r>
              <a:rPr lang="en-US" sz="3400" dirty="0" smtClean="0"/>
              <a:t>and keep a copy for yourself.</a:t>
            </a:r>
            <a:endParaRPr lang="en-US" sz="3400" dirty="0"/>
          </a:p>
          <a:p>
            <a:r>
              <a:rPr lang="en-US" sz="3400" dirty="0" smtClean="0"/>
              <a:t>Conduct </a:t>
            </a:r>
            <a:r>
              <a:rPr lang="en-US" sz="3400" dirty="0"/>
              <a:t>a joint review with the student of the learning objectives for the advanced practice nursing experience. Should there be any problems in meeting the course objectives during the semester, the preceptor should inform the student and contact the faculty. </a:t>
            </a:r>
          </a:p>
          <a:p>
            <a:r>
              <a:rPr lang="en-US" sz="3400" dirty="0" smtClean="0"/>
              <a:t>Provide </a:t>
            </a:r>
            <a:r>
              <a:rPr lang="en-US" sz="3400" dirty="0"/>
              <a:t>adequate facility/clinical space to facilitate student's interaction with a variety of clients necessary for appropriate learning experiences. </a:t>
            </a:r>
          </a:p>
          <a:p>
            <a:r>
              <a:rPr lang="en-US" sz="3400" dirty="0" smtClean="0"/>
              <a:t>Actively </a:t>
            </a:r>
            <a:r>
              <a:rPr lang="en-US" sz="3400" dirty="0"/>
              <a:t>participate and facilitate student's experience </a:t>
            </a:r>
            <a:r>
              <a:rPr lang="en-US" dirty="0"/>
              <a:t>	</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745467484"/>
      </p:ext>
    </p:extLst>
  </p:cSld>
  <p:clrMapOvr>
    <a:masterClrMapping/>
  </p:clrMapOvr>
  <mc:AlternateContent xmlns:mc="http://schemas.openxmlformats.org/markup-compatibility/2006" xmlns:p14="http://schemas.microsoft.com/office/powerpoint/2010/main">
    <mc:Choice Requires="p14">
      <p:transition spd="slow" p14:dur="2000" advTm="58929"/>
    </mc:Choice>
    <mc:Fallback xmlns="">
      <p:transition spd="slow" advTm="58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1062"/>
          </a:xfrm>
        </p:spPr>
        <p:txBody>
          <a:bodyPr>
            <a:normAutofit/>
          </a:bodyPr>
          <a:lstStyle/>
          <a:p>
            <a:r>
              <a:rPr lang="en-US" sz="4000" dirty="0"/>
              <a:t>Preceptor Responsibilities</a:t>
            </a:r>
          </a:p>
        </p:txBody>
      </p:sp>
      <p:sp>
        <p:nvSpPr>
          <p:cNvPr id="3" name="Content Placeholder 2"/>
          <p:cNvSpPr>
            <a:spLocks noGrp="1"/>
          </p:cNvSpPr>
          <p:nvPr>
            <p:ph idx="1"/>
          </p:nvPr>
        </p:nvSpPr>
        <p:spPr>
          <a:xfrm>
            <a:off x="457200" y="1905000"/>
            <a:ext cx="8229600" cy="4381500"/>
          </a:xfrm>
        </p:spPr>
        <p:txBody>
          <a:bodyPr>
            <a:normAutofit fontScale="77500" lnSpcReduction="20000"/>
          </a:bodyPr>
          <a:lstStyle/>
          <a:p>
            <a:r>
              <a:rPr lang="en-US" sz="3100" dirty="0"/>
              <a:t>Provide an expanding scope of responsibility and accountability as the student progresses toward meeting and/or exceeding course objectives. </a:t>
            </a:r>
          </a:p>
          <a:p>
            <a:r>
              <a:rPr lang="en-US" sz="3100" dirty="0" smtClean="0"/>
              <a:t>Participate </a:t>
            </a:r>
            <a:r>
              <a:rPr lang="en-US" sz="3100" dirty="0"/>
              <a:t>with faculty member  in evaluating student's knowledge base and clinical management skills through: </a:t>
            </a:r>
          </a:p>
          <a:p>
            <a:pPr lvl="1"/>
            <a:r>
              <a:rPr lang="en-US" sz="3100" dirty="0" smtClean="0"/>
              <a:t>Direct </a:t>
            </a:r>
            <a:r>
              <a:rPr lang="en-US" sz="3100" dirty="0"/>
              <a:t>supervision, observation, and teaching of students. </a:t>
            </a:r>
          </a:p>
          <a:p>
            <a:pPr lvl="1"/>
            <a:r>
              <a:rPr lang="en-US" sz="3100" dirty="0" smtClean="0"/>
              <a:t>Discussion </a:t>
            </a:r>
            <a:r>
              <a:rPr lang="en-US" sz="3100" dirty="0"/>
              <a:t>of and critique of written documentation as well as verbal presentation of cases. </a:t>
            </a:r>
          </a:p>
          <a:p>
            <a:pPr lvl="1"/>
            <a:r>
              <a:rPr lang="en-US" sz="3100" dirty="0" smtClean="0"/>
              <a:t>Provide </a:t>
            </a:r>
            <a:r>
              <a:rPr lang="en-US" sz="3100" dirty="0"/>
              <a:t>written evaluation at midterm and end of the semester. Advanced practice nursing evaluation tool will be provided by faculty and/or student. </a:t>
            </a:r>
          </a:p>
          <a:p>
            <a:r>
              <a:rPr lang="en-US" sz="3100" dirty="0" smtClean="0"/>
              <a:t>Support </a:t>
            </a:r>
            <a:r>
              <a:rPr lang="en-US" sz="3100" dirty="0"/>
              <a:t>students in maintaining their advanced practice nursing logs and </a:t>
            </a:r>
            <a:r>
              <a:rPr lang="en-US" sz="3100" dirty="0" smtClean="0"/>
              <a:t>journals. </a:t>
            </a:r>
            <a:endParaRPr lang="en-US" sz="3100" dirty="0"/>
          </a:p>
          <a:p>
            <a:endParaRPr lang="en-US" sz="3100" dirty="0"/>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006956054"/>
      </p:ext>
    </p:extLst>
  </p:cSld>
  <p:clrMapOvr>
    <a:masterClrMapping/>
  </p:clrMapOvr>
  <mc:AlternateContent xmlns:mc="http://schemas.openxmlformats.org/markup-compatibility/2006" xmlns:p14="http://schemas.microsoft.com/office/powerpoint/2010/main">
    <mc:Choice Requires="p14">
      <p:transition spd="slow" p14:dur="2000" advTm="77438"/>
    </mc:Choice>
    <mc:Fallback xmlns="">
      <p:transition spd="slow" advTm="77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5662"/>
          </a:xfrm>
        </p:spPr>
        <p:txBody>
          <a:bodyPr>
            <a:normAutofit/>
          </a:bodyPr>
          <a:lstStyle/>
          <a:p>
            <a:r>
              <a:rPr lang="en-US" sz="4000" dirty="0" smtClean="0"/>
              <a:t>What paper work is needed?</a:t>
            </a:r>
            <a:endParaRPr lang="en-US" sz="4000" dirty="0"/>
          </a:p>
        </p:txBody>
      </p:sp>
      <p:sp>
        <p:nvSpPr>
          <p:cNvPr id="3" name="Content Placeholder 2"/>
          <p:cNvSpPr>
            <a:spLocks noGrp="1"/>
          </p:cNvSpPr>
          <p:nvPr>
            <p:ph idx="1"/>
          </p:nvPr>
        </p:nvSpPr>
        <p:spPr>
          <a:xfrm>
            <a:off x="457200" y="1778000"/>
            <a:ext cx="8229600" cy="4348163"/>
          </a:xfrm>
        </p:spPr>
        <p:txBody>
          <a:bodyPr>
            <a:normAutofit fontScale="70000" lnSpcReduction="20000"/>
          </a:bodyPr>
          <a:lstStyle/>
          <a:p>
            <a:r>
              <a:rPr lang="en-US" dirty="0" smtClean="0"/>
              <a:t>Affiliate agreement</a:t>
            </a:r>
          </a:p>
          <a:p>
            <a:pPr lvl="1"/>
            <a:r>
              <a:rPr lang="en-US" dirty="0" smtClean="0"/>
              <a:t>Allison Heim: e-mail is aheim@fau.edu</a:t>
            </a:r>
          </a:p>
          <a:p>
            <a:r>
              <a:rPr lang="en-US" dirty="0" smtClean="0"/>
              <a:t>Preceptor Manual on the CON Web-site</a:t>
            </a:r>
          </a:p>
          <a:p>
            <a:r>
              <a:rPr lang="en-US" dirty="0" smtClean="0"/>
              <a:t>Preceptor Agreement Form is signed during the first day of clinical </a:t>
            </a:r>
          </a:p>
          <a:p>
            <a:r>
              <a:rPr lang="en-US" dirty="0" smtClean="0"/>
              <a:t>Contact information for clinical faculty</a:t>
            </a:r>
          </a:p>
          <a:p>
            <a:r>
              <a:rPr lang="en-US" dirty="0" smtClean="0"/>
              <a:t>Letters or e-mails sent by our clinical faculty at beginning and end of term</a:t>
            </a:r>
          </a:p>
          <a:p>
            <a:r>
              <a:rPr lang="en-US" dirty="0" smtClean="0"/>
              <a:t>Recognition of hours for recertification</a:t>
            </a:r>
          </a:p>
          <a:p>
            <a:r>
              <a:rPr lang="en-US" dirty="0" smtClean="0"/>
              <a:t>Syllabus and objectives</a:t>
            </a:r>
          </a:p>
          <a:p>
            <a:r>
              <a:rPr lang="en-US" dirty="0" smtClean="0"/>
              <a:t>Evaluation forms-midterm and final</a:t>
            </a:r>
          </a:p>
          <a:p>
            <a:r>
              <a:rPr lang="en-US" dirty="0" smtClean="0"/>
              <a:t>Verification of Clinical Hours</a:t>
            </a:r>
          </a:p>
          <a:p>
            <a:pPr marL="0" indent="0">
              <a:buNone/>
            </a:pP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730545647"/>
      </p:ext>
    </p:extLst>
  </p:cSld>
  <p:clrMapOvr>
    <a:masterClrMapping/>
  </p:clrMapOvr>
  <mc:AlternateContent xmlns:mc="http://schemas.openxmlformats.org/markup-compatibility/2006" xmlns:p14="http://schemas.microsoft.com/office/powerpoint/2010/main">
    <mc:Choice Requires="p14">
      <p:transition spd="slow" p14:dur="2000" advTm="72124"/>
    </mc:Choice>
    <mc:Fallback xmlns="">
      <p:transition spd="slow" advTm="72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9400" y="-119190"/>
            <a:ext cx="9664700" cy="6977190"/>
          </a:xfr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727378969"/>
      </p:ext>
    </p:extLst>
  </p:cSld>
  <p:clrMapOvr>
    <a:masterClrMapping/>
  </p:clrMapOvr>
  <mc:AlternateContent xmlns:mc="http://schemas.openxmlformats.org/markup-compatibility/2006" xmlns:p14="http://schemas.microsoft.com/office/powerpoint/2010/main">
    <mc:Choice Requires="p14">
      <p:transition spd="slow" p14:dur="2000" advTm="35843"/>
    </mc:Choice>
    <mc:Fallback xmlns="">
      <p:transition spd="slow" advTm="35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7562"/>
          </a:xfrm>
        </p:spPr>
        <p:txBody>
          <a:bodyPr>
            <a:normAutofit/>
          </a:bodyPr>
          <a:lstStyle/>
          <a:p>
            <a:r>
              <a:rPr lang="en-US" sz="4000" dirty="0" smtClean="0"/>
              <a:t>Why should I precept a learner?</a:t>
            </a:r>
            <a:endParaRPr lang="en-US" sz="4000" dirty="0"/>
          </a:p>
        </p:txBody>
      </p:sp>
      <p:sp>
        <p:nvSpPr>
          <p:cNvPr id="3" name="Content Placeholder 2"/>
          <p:cNvSpPr>
            <a:spLocks noGrp="1"/>
          </p:cNvSpPr>
          <p:nvPr>
            <p:ph idx="1"/>
          </p:nvPr>
        </p:nvSpPr>
        <p:spPr>
          <a:xfrm>
            <a:off x="457200" y="1828800"/>
            <a:ext cx="8229600" cy="4297363"/>
          </a:xfrm>
        </p:spPr>
        <p:txBody>
          <a:bodyPr>
            <a:normAutofit fontScale="92500" lnSpcReduction="20000"/>
          </a:bodyPr>
          <a:lstStyle/>
          <a:p>
            <a:r>
              <a:rPr lang="en-US" dirty="0" smtClean="0"/>
              <a:t>“Giving something back”</a:t>
            </a:r>
          </a:p>
          <a:p>
            <a:r>
              <a:rPr lang="en-US" dirty="0" smtClean="0"/>
              <a:t>This is the only opportunity for students to have real world experience. </a:t>
            </a:r>
          </a:p>
          <a:p>
            <a:r>
              <a:rPr lang="en-US" dirty="0" smtClean="0"/>
              <a:t>The practice piece completes the cycle of learning.</a:t>
            </a:r>
          </a:p>
          <a:p>
            <a:r>
              <a:rPr lang="en-US" dirty="0" smtClean="0"/>
              <a:t>The most powerful influence on a novice learner is the preceptor the provides a positive role model of the patient provider relationship.</a:t>
            </a:r>
          </a:p>
          <a:p>
            <a:r>
              <a:rPr lang="en-US" dirty="0" smtClean="0"/>
              <a:t>Collaborate with other professionals. </a:t>
            </a:r>
          </a:p>
          <a:p>
            <a:r>
              <a:rPr lang="en-US" dirty="0" smtClean="0"/>
              <a:t>Groom someone for hire.</a:t>
            </a:r>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23358131"/>
      </p:ext>
    </p:extLst>
  </p:cSld>
  <p:clrMapOvr>
    <a:masterClrMapping/>
  </p:clrMapOvr>
  <mc:AlternateContent xmlns:mc="http://schemas.openxmlformats.org/markup-compatibility/2006" xmlns:p14="http://schemas.microsoft.com/office/powerpoint/2010/main">
    <mc:Choice Requires="p14">
      <p:transition spd="slow" p14:dur="2000" advTm="48527"/>
    </mc:Choice>
    <mc:Fallback xmlns="">
      <p:transition spd="slow" advTm="48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3262"/>
          </a:xfrm>
        </p:spPr>
        <p:txBody>
          <a:bodyPr>
            <a:normAutofit/>
          </a:bodyPr>
          <a:lstStyle/>
          <a:p>
            <a:r>
              <a:rPr lang="en-US" sz="4000" dirty="0" smtClean="0"/>
              <a:t>What are the benefits?</a:t>
            </a:r>
            <a:endParaRPr lang="en-US" sz="4000" dirty="0"/>
          </a:p>
        </p:txBody>
      </p:sp>
      <p:sp>
        <p:nvSpPr>
          <p:cNvPr id="3" name="Content Placeholder 2"/>
          <p:cNvSpPr>
            <a:spLocks noGrp="1"/>
          </p:cNvSpPr>
          <p:nvPr>
            <p:ph idx="1"/>
          </p:nvPr>
        </p:nvSpPr>
        <p:spPr>
          <a:xfrm>
            <a:off x="457200" y="1905000"/>
            <a:ext cx="8229600" cy="4221163"/>
          </a:xfrm>
        </p:spPr>
        <p:txBody>
          <a:bodyPr>
            <a:normAutofit fontScale="85000" lnSpcReduction="10000"/>
          </a:bodyPr>
          <a:lstStyle/>
          <a:p>
            <a:r>
              <a:rPr lang="en-US" dirty="0" smtClean="0"/>
              <a:t>Keeps you on your toes.</a:t>
            </a:r>
          </a:p>
          <a:p>
            <a:r>
              <a:rPr lang="en-US" dirty="0" smtClean="0"/>
              <a:t>Patients often appreciate the time and attention from beginning learners.</a:t>
            </a:r>
          </a:p>
          <a:p>
            <a:r>
              <a:rPr lang="en-US" dirty="0" smtClean="0"/>
              <a:t>Increased time spent in patient education.</a:t>
            </a:r>
          </a:p>
          <a:p>
            <a:r>
              <a:rPr lang="en-US" dirty="0"/>
              <a:t>Learners can provide additional perspective and often have something to </a:t>
            </a:r>
            <a:r>
              <a:rPr lang="en-US" dirty="0" smtClean="0"/>
              <a:t>contribute.</a:t>
            </a:r>
          </a:p>
          <a:p>
            <a:r>
              <a:rPr lang="en-US" dirty="0" smtClean="0"/>
              <a:t>Tuition waiver for NPs and credit for recertification</a:t>
            </a:r>
          </a:p>
          <a:p>
            <a:pPr lvl="1"/>
            <a:r>
              <a:rPr lang="en-US" dirty="0" smtClean="0">
                <a:hlinkClick r:id="rId4"/>
              </a:rPr>
              <a:t>http</a:t>
            </a:r>
            <a:r>
              <a:rPr lang="en-US" dirty="0">
                <a:hlinkClick r:id="rId4"/>
              </a:rPr>
              <a:t>://nursing.fau.edu/?</a:t>
            </a:r>
            <a:r>
              <a:rPr lang="en-US" dirty="0" smtClean="0">
                <a:hlinkClick r:id="rId4"/>
              </a:rPr>
              <a:t>main=4&amp;nav=628</a:t>
            </a:r>
            <a:endParaRPr lang="en-US" dirty="0" smtClean="0"/>
          </a:p>
          <a:p>
            <a:r>
              <a:rPr lang="en-US" dirty="0" smtClean="0"/>
              <a:t>Courtesy faculty appointment.</a:t>
            </a:r>
            <a:endParaRPr lang="en-US" dirty="0"/>
          </a:p>
          <a:p>
            <a:pPr marL="0" indent="0">
              <a:buNone/>
            </a:pP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18283198"/>
      </p:ext>
    </p:extLst>
  </p:cSld>
  <p:clrMapOvr>
    <a:masterClrMapping/>
  </p:clrMapOvr>
  <mc:AlternateContent xmlns:mc="http://schemas.openxmlformats.org/markup-compatibility/2006" xmlns:p14="http://schemas.microsoft.com/office/powerpoint/2010/main">
    <mc:Choice Requires="p14">
      <p:transition spd="slow" p14:dur="2000" advTm="63528"/>
    </mc:Choice>
    <mc:Fallback xmlns="">
      <p:transition spd="slow" advTm="63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741362"/>
          </a:xfrm>
        </p:spPr>
        <p:txBody>
          <a:bodyPr>
            <a:normAutofit/>
          </a:bodyPr>
          <a:lstStyle/>
          <a:p>
            <a:r>
              <a:rPr lang="en-US" sz="4000" dirty="0"/>
              <a:t>Is my office set up for learners</a:t>
            </a:r>
            <a:r>
              <a:rPr lang="en-US" sz="4000" dirty="0" smtClean="0"/>
              <a:t>?</a:t>
            </a:r>
            <a:endParaRPr lang="en-US" sz="4000" dirty="0"/>
          </a:p>
        </p:txBody>
      </p:sp>
      <p:sp>
        <p:nvSpPr>
          <p:cNvPr id="3" name="Content Placeholder 2"/>
          <p:cNvSpPr>
            <a:spLocks noGrp="1"/>
          </p:cNvSpPr>
          <p:nvPr>
            <p:ph idx="1"/>
          </p:nvPr>
        </p:nvSpPr>
        <p:spPr>
          <a:xfrm>
            <a:off x="457200" y="1790700"/>
            <a:ext cx="8229600" cy="4335463"/>
          </a:xfrm>
        </p:spPr>
        <p:txBody>
          <a:bodyPr>
            <a:normAutofit/>
          </a:bodyPr>
          <a:lstStyle/>
          <a:p>
            <a:r>
              <a:rPr lang="en-US" dirty="0" smtClean="0"/>
              <a:t>Make </a:t>
            </a:r>
            <a:r>
              <a:rPr lang="en-US" dirty="0"/>
              <a:t>sure that you have the extra time that is required for clinical </a:t>
            </a:r>
            <a:r>
              <a:rPr lang="en-US" dirty="0" smtClean="0"/>
              <a:t>teaching. </a:t>
            </a:r>
            <a:endParaRPr lang="en-US" dirty="0"/>
          </a:p>
          <a:p>
            <a:r>
              <a:rPr lang="en-US" dirty="0"/>
              <a:t>Busy practices need to have a room in which the student can interview and perform an </a:t>
            </a:r>
            <a:r>
              <a:rPr lang="en-US" dirty="0" smtClean="0"/>
              <a:t>exam. </a:t>
            </a:r>
          </a:p>
          <a:p>
            <a:r>
              <a:rPr lang="en-US" dirty="0" smtClean="0"/>
              <a:t>Do you have a place in the office for the student to work, chart or study?</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06957086"/>
      </p:ext>
    </p:extLst>
  </p:cSld>
  <p:clrMapOvr>
    <a:masterClrMapping/>
  </p:clrMapOvr>
  <mc:AlternateContent xmlns:mc="http://schemas.openxmlformats.org/markup-compatibility/2006" xmlns:p14="http://schemas.microsoft.com/office/powerpoint/2010/main">
    <mc:Choice Requires="p14">
      <p:transition spd="slow" p14:dur="2000" advTm="33750"/>
    </mc:Choice>
    <mc:Fallback xmlns="">
      <p:transition spd="slow" advTm="33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0" y="406400"/>
            <a:ext cx="7607300" cy="876300"/>
          </a:xfrm>
        </p:spPr>
        <p:txBody>
          <a:bodyPr>
            <a:normAutofit fontScale="90000"/>
          </a:bodyPr>
          <a:lstStyle/>
          <a:p>
            <a:r>
              <a:rPr lang="en-US" dirty="0" smtClean="0"/>
              <a:t>Legal </a:t>
            </a:r>
            <a:r>
              <a:rPr lang="en-US" dirty="0"/>
              <a:t>Liability while Precepting </a:t>
            </a:r>
            <a:r>
              <a:rPr lang="en-US" sz="4000" b="1" dirty="0"/>
              <a:t/>
            </a:r>
            <a:br>
              <a:rPr lang="en-US" sz="4000" b="1" dirty="0"/>
            </a:br>
            <a:endParaRPr lang="en-US" sz="4000" dirty="0"/>
          </a:p>
        </p:txBody>
      </p:sp>
      <p:sp>
        <p:nvSpPr>
          <p:cNvPr id="3" name="Content Placeholder 2"/>
          <p:cNvSpPr>
            <a:spLocks noGrp="1"/>
          </p:cNvSpPr>
          <p:nvPr>
            <p:ph idx="1"/>
          </p:nvPr>
        </p:nvSpPr>
        <p:spPr>
          <a:xfrm>
            <a:off x="457200" y="1765300"/>
            <a:ext cx="8229600" cy="4851400"/>
          </a:xfrm>
        </p:spPr>
        <p:txBody>
          <a:bodyPr>
            <a:normAutofit fontScale="77500" lnSpcReduction="20000"/>
          </a:bodyPr>
          <a:lstStyle/>
          <a:p>
            <a:r>
              <a:rPr lang="en-US" dirty="0"/>
              <a:t>Care provided by students must be the same standard of care provided by a licensed advanced practice professional (NP, MD, </a:t>
            </a:r>
            <a:r>
              <a:rPr lang="en-US" dirty="0" smtClean="0"/>
              <a:t>DO). </a:t>
            </a:r>
            <a:endParaRPr lang="en-US" dirty="0"/>
          </a:p>
          <a:p>
            <a:r>
              <a:rPr lang="en-US" dirty="0"/>
              <a:t>Legal and reimbursement guidelines require that preceptors validate findings on physical examination, review laboratory tests, and confirm differential diagnosis(es) and management plans with students prior to the discharge of the patient. </a:t>
            </a:r>
            <a:endParaRPr lang="en-US" dirty="0" smtClean="0"/>
          </a:p>
          <a:p>
            <a:r>
              <a:rPr lang="en-US" dirty="0" smtClean="0"/>
              <a:t>Review </a:t>
            </a:r>
            <a:r>
              <a:rPr lang="en-US" dirty="0"/>
              <a:t>by the preceptor must be documented in the record indicating that the preceptor has examined the patient, is in agreement with the findings and plan as written by the student, and is responsible for care. </a:t>
            </a:r>
            <a:endParaRPr lang="en-US" dirty="0" smtClean="0"/>
          </a:p>
          <a:p>
            <a:r>
              <a:rPr lang="en-US" dirty="0" smtClean="0"/>
              <a:t>It </a:t>
            </a:r>
            <a:r>
              <a:rPr lang="en-US" dirty="0"/>
              <a:t>is customary that the preceptor co-signs all records in which the student has provided documentation</a:t>
            </a:r>
            <a:r>
              <a:rPr lang="en-US" dirty="0" smtClean="0"/>
              <a:t>.</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89061170"/>
      </p:ext>
    </p:extLst>
  </p:cSld>
  <p:clrMapOvr>
    <a:masterClrMapping/>
  </p:clrMapOvr>
  <mc:AlternateContent xmlns:mc="http://schemas.openxmlformats.org/markup-compatibility/2006" xmlns:p14="http://schemas.microsoft.com/office/powerpoint/2010/main">
    <mc:Choice Requires="p14">
      <p:transition spd="slow" p14:dur="2000" advTm="56464"/>
    </mc:Choice>
    <mc:Fallback xmlns="">
      <p:transition spd="slow" advTm="564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7862"/>
          </a:xfrm>
        </p:spPr>
        <p:txBody>
          <a:bodyPr>
            <a:normAutofit fontScale="90000"/>
          </a:bodyPr>
          <a:lstStyle/>
          <a:p>
            <a:r>
              <a:rPr lang="en-US" dirty="0" smtClean="0"/>
              <a:t>Patient’s Reaction to Students</a:t>
            </a:r>
            <a:endParaRPr lang="en-US" dirty="0"/>
          </a:p>
        </p:txBody>
      </p:sp>
      <p:sp>
        <p:nvSpPr>
          <p:cNvPr id="3" name="Content Placeholder 2"/>
          <p:cNvSpPr>
            <a:spLocks noGrp="1"/>
          </p:cNvSpPr>
          <p:nvPr>
            <p:ph idx="1"/>
          </p:nvPr>
        </p:nvSpPr>
        <p:spPr>
          <a:xfrm>
            <a:off x="457200" y="1879600"/>
            <a:ext cx="8229600" cy="4246563"/>
          </a:xfrm>
        </p:spPr>
        <p:txBody>
          <a:bodyPr>
            <a:normAutofit lnSpcReduction="10000"/>
          </a:bodyPr>
          <a:lstStyle/>
          <a:p>
            <a:r>
              <a:rPr lang="en-US" dirty="0" smtClean="0"/>
              <a:t>According to the literature, 90% of patients indicated that quality of care and patient satisfaction were unaffected.</a:t>
            </a:r>
          </a:p>
          <a:p>
            <a:r>
              <a:rPr lang="en-US" dirty="0" smtClean="0"/>
              <a:t>83% enjoyed their experience. </a:t>
            </a:r>
          </a:p>
          <a:p>
            <a:r>
              <a:rPr lang="en-US" dirty="0" smtClean="0"/>
              <a:t>Rare negative experiences.</a:t>
            </a:r>
          </a:p>
          <a:p>
            <a:r>
              <a:rPr lang="en-US" dirty="0" smtClean="0"/>
              <a:t>Consent should be obtained.</a:t>
            </a:r>
          </a:p>
          <a:p>
            <a:r>
              <a:rPr lang="en-US" dirty="0" smtClean="0"/>
              <a:t>Office staff can inform patients that learners are present. </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27083155"/>
      </p:ext>
    </p:extLst>
  </p:cSld>
  <p:clrMapOvr>
    <a:masterClrMapping/>
  </p:clrMapOvr>
  <mc:AlternateContent xmlns:mc="http://schemas.openxmlformats.org/markup-compatibility/2006" xmlns:p14="http://schemas.microsoft.com/office/powerpoint/2010/main">
    <mc:Choice Requires="p14">
      <p:transition spd="slow" p14:dur="2000" advTm="43170"/>
    </mc:Choice>
    <mc:Fallback xmlns="">
      <p:transition spd="slow" advTm="43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274638"/>
            <a:ext cx="7962900" cy="627062"/>
          </a:xfrm>
        </p:spPr>
        <p:txBody>
          <a:bodyPr>
            <a:normAutofit fontScale="90000"/>
          </a:bodyPr>
          <a:lstStyle/>
          <a:p>
            <a:r>
              <a:rPr lang="en-US" dirty="0" smtClean="0"/>
              <a:t>Suggestions for Obtaining </a:t>
            </a:r>
            <a:r>
              <a:rPr lang="en-US" dirty="0"/>
              <a:t>C</a:t>
            </a:r>
            <a:r>
              <a:rPr lang="en-US" dirty="0" smtClean="0"/>
              <a:t>onsent</a:t>
            </a:r>
            <a:endParaRPr lang="en-US" dirty="0"/>
          </a:p>
        </p:txBody>
      </p:sp>
      <p:sp>
        <p:nvSpPr>
          <p:cNvPr id="3" name="Content Placeholder 2"/>
          <p:cNvSpPr>
            <a:spLocks noGrp="1"/>
          </p:cNvSpPr>
          <p:nvPr>
            <p:ph idx="1"/>
          </p:nvPr>
        </p:nvSpPr>
        <p:spPr>
          <a:xfrm>
            <a:off x="457200" y="1816100"/>
            <a:ext cx="8229600" cy="4310063"/>
          </a:xfrm>
        </p:spPr>
        <p:txBody>
          <a:bodyPr/>
          <a:lstStyle/>
          <a:p>
            <a:pPr marL="0" indent="0">
              <a:buNone/>
            </a:pPr>
            <a:r>
              <a:rPr lang="en-US" dirty="0" smtClean="0"/>
              <a:t>“I have a nurse practitioner student working with me today. If it is OK with you, I’d like him or her to talk to you and perform a physical exam first. I will come in to see you afterwards.”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5935818"/>
      </p:ext>
    </p:extLst>
  </p:cSld>
  <p:clrMapOvr>
    <a:masterClrMapping/>
  </p:clrMapOvr>
  <mc:AlternateContent xmlns:mc="http://schemas.openxmlformats.org/markup-compatibility/2006" xmlns:p14="http://schemas.microsoft.com/office/powerpoint/2010/main">
    <mc:Choice Requires="p14">
      <p:transition spd="slow" p14:dur="2000" advTm="17491"/>
    </mc:Choice>
    <mc:Fallback xmlns="">
      <p:transition spd="slow" advTm="17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
            <a:ext cx="8382000" cy="1150938"/>
          </a:xfrm>
        </p:spPr>
        <p:txBody>
          <a:bodyPr>
            <a:noAutofit/>
          </a:bodyPr>
          <a:lstStyle/>
          <a:p>
            <a:r>
              <a:rPr lang="en-US" sz="4000" dirty="0"/>
              <a:t>How should I prepare for the learner?</a:t>
            </a:r>
            <a:br>
              <a:rPr lang="en-US" sz="4000" dirty="0"/>
            </a:br>
            <a:endParaRPr lang="en-US" sz="4000" dirty="0"/>
          </a:p>
        </p:txBody>
      </p:sp>
      <p:sp>
        <p:nvSpPr>
          <p:cNvPr id="3" name="Content Placeholder 2"/>
          <p:cNvSpPr>
            <a:spLocks noGrp="1"/>
          </p:cNvSpPr>
          <p:nvPr>
            <p:ph idx="1"/>
          </p:nvPr>
        </p:nvSpPr>
        <p:spPr>
          <a:xfrm>
            <a:off x="457200" y="1790700"/>
            <a:ext cx="8229600" cy="4648200"/>
          </a:xfrm>
        </p:spPr>
        <p:txBody>
          <a:bodyPr>
            <a:normAutofit fontScale="77500" lnSpcReduction="20000"/>
          </a:bodyPr>
          <a:lstStyle/>
          <a:p>
            <a:r>
              <a:rPr lang="en-US" dirty="0" smtClean="0"/>
              <a:t>Interview the student before agreeing to precept to get </a:t>
            </a:r>
            <a:r>
              <a:rPr lang="en-US" dirty="0"/>
              <a:t>an understanding of the level, ability, and personality of the </a:t>
            </a:r>
            <a:r>
              <a:rPr lang="en-US" dirty="0" smtClean="0"/>
              <a:t>student to </a:t>
            </a:r>
            <a:r>
              <a:rPr lang="en-US" dirty="0"/>
              <a:t>assess if the student would be a “good fit” for the clinical site and the population it </a:t>
            </a:r>
            <a:r>
              <a:rPr lang="en-US" dirty="0" smtClean="0"/>
              <a:t>serves.</a:t>
            </a:r>
            <a:endParaRPr lang="en-US" dirty="0"/>
          </a:p>
          <a:p>
            <a:r>
              <a:rPr lang="en-US" dirty="0" smtClean="0"/>
              <a:t>Contractual Agreement must be in place.</a:t>
            </a:r>
          </a:p>
          <a:p>
            <a:r>
              <a:rPr lang="en-US" dirty="0" smtClean="0"/>
              <a:t>Preceptor Agreement Form must be signed.</a:t>
            </a:r>
          </a:p>
          <a:p>
            <a:r>
              <a:rPr lang="en-US" dirty="0" smtClean="0"/>
              <a:t>Orientation</a:t>
            </a:r>
          </a:p>
          <a:p>
            <a:r>
              <a:rPr lang="en-US" dirty="0" smtClean="0"/>
              <a:t>Shadow</a:t>
            </a:r>
          </a:p>
          <a:p>
            <a:r>
              <a:rPr lang="en-US" dirty="0" smtClean="0"/>
              <a:t>Set expectations</a:t>
            </a:r>
          </a:p>
          <a:p>
            <a:r>
              <a:rPr lang="en-US" dirty="0" smtClean="0"/>
              <a:t>Remind office staff-circulate information about the learner a few days before the start.</a:t>
            </a:r>
          </a:p>
          <a:p>
            <a:r>
              <a:rPr lang="en-US" dirty="0" smtClean="0"/>
              <a:t>Discuss with staff how they will inform patients that there is a learner and their role in patient care.</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38509660"/>
      </p:ext>
    </p:extLst>
  </p:cSld>
  <p:clrMapOvr>
    <a:masterClrMapping/>
  </p:clrMapOvr>
  <mc:AlternateContent xmlns:mc="http://schemas.openxmlformats.org/markup-compatibility/2006" xmlns:p14="http://schemas.microsoft.com/office/powerpoint/2010/main">
    <mc:Choice Requires="p14">
      <p:transition spd="slow" p14:dur="2000" advTm="68933"/>
    </mc:Choice>
    <mc:Fallback xmlns="">
      <p:transition spd="slow" advTm="68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normAutofit fontScale="90000"/>
          </a:bodyPr>
          <a:lstStyle/>
          <a:p>
            <a:r>
              <a:rPr lang="en-US" dirty="0" smtClean="0"/>
              <a:t>When the Learner </a:t>
            </a:r>
            <a:r>
              <a:rPr lang="en-US" dirty="0"/>
              <a:t>A</a:t>
            </a:r>
            <a:r>
              <a:rPr lang="en-US" dirty="0" smtClean="0"/>
              <a:t>rrives</a:t>
            </a:r>
            <a:endParaRPr lang="en-US" dirty="0"/>
          </a:p>
        </p:txBody>
      </p:sp>
      <p:sp>
        <p:nvSpPr>
          <p:cNvPr id="3" name="Content Placeholder 2"/>
          <p:cNvSpPr>
            <a:spLocks noGrp="1"/>
          </p:cNvSpPr>
          <p:nvPr>
            <p:ph sz="half" idx="1"/>
          </p:nvPr>
        </p:nvSpPr>
        <p:spPr>
          <a:xfrm>
            <a:off x="457200" y="1778000"/>
            <a:ext cx="4038600" cy="4622800"/>
          </a:xfrm>
        </p:spPr>
        <p:txBody>
          <a:bodyPr>
            <a:normAutofit fontScale="47500" lnSpcReduction="20000"/>
          </a:bodyPr>
          <a:lstStyle/>
          <a:p>
            <a:r>
              <a:rPr lang="en-US" sz="3300" dirty="0" smtClean="0"/>
              <a:t>Plan on 30-40 minutes to orient the learner</a:t>
            </a:r>
          </a:p>
          <a:p>
            <a:r>
              <a:rPr lang="en-US" sz="3300" dirty="0" smtClean="0"/>
              <a:t>Learn about each other</a:t>
            </a:r>
          </a:p>
          <a:p>
            <a:r>
              <a:rPr lang="en-US" sz="3300" dirty="0" smtClean="0"/>
              <a:t>Previous experiences</a:t>
            </a:r>
          </a:p>
          <a:p>
            <a:r>
              <a:rPr lang="en-US" sz="3300" dirty="0" smtClean="0"/>
              <a:t>Review University paperwork</a:t>
            </a:r>
          </a:p>
          <a:p>
            <a:r>
              <a:rPr lang="en-US" sz="3300" dirty="0" smtClean="0"/>
              <a:t>Expectations</a:t>
            </a:r>
          </a:p>
          <a:p>
            <a:r>
              <a:rPr lang="en-US" sz="3300" dirty="0" smtClean="0"/>
              <a:t>Responsibilities</a:t>
            </a:r>
          </a:p>
          <a:p>
            <a:r>
              <a:rPr lang="en-US" sz="3300" dirty="0" smtClean="0"/>
              <a:t>Office policies</a:t>
            </a:r>
          </a:p>
          <a:p>
            <a:r>
              <a:rPr lang="en-US" sz="3300" dirty="0" smtClean="0"/>
              <a:t>Dress code</a:t>
            </a:r>
          </a:p>
          <a:p>
            <a:r>
              <a:rPr lang="en-US" sz="3300" dirty="0" smtClean="0"/>
              <a:t>Introduction of staff-job descriptions</a:t>
            </a:r>
          </a:p>
          <a:p>
            <a:r>
              <a:rPr lang="en-US" sz="3300" dirty="0" smtClean="0"/>
              <a:t>Office flow</a:t>
            </a:r>
          </a:p>
          <a:p>
            <a:r>
              <a:rPr lang="en-US" sz="3300" dirty="0" smtClean="0"/>
              <a:t>Hours, lunch time</a:t>
            </a:r>
          </a:p>
          <a:p>
            <a:r>
              <a:rPr lang="en-US" sz="3300" dirty="0" smtClean="0"/>
              <a:t>Workspace</a:t>
            </a:r>
          </a:p>
          <a:p>
            <a:r>
              <a:rPr lang="en-US" sz="3300" dirty="0" smtClean="0"/>
              <a:t>Parking</a:t>
            </a:r>
          </a:p>
          <a:p>
            <a:r>
              <a:rPr lang="en-US" sz="3300" dirty="0" smtClean="0"/>
              <a:t>Contents of exam room</a:t>
            </a:r>
          </a:p>
          <a:p>
            <a:r>
              <a:rPr lang="en-US" sz="3300" dirty="0" smtClean="0"/>
              <a:t>What labs or other diagnostics are done in your office</a:t>
            </a:r>
          </a:p>
          <a:p>
            <a:endParaRPr lang="en-US" dirty="0" smtClean="0"/>
          </a:p>
          <a:p>
            <a:pPr marL="0" indent="0">
              <a:buNone/>
            </a:pPr>
            <a:endParaRPr lang="en-US" dirty="0"/>
          </a:p>
        </p:txBody>
      </p:sp>
      <p:sp>
        <p:nvSpPr>
          <p:cNvPr id="4" name="Content Placeholder 3"/>
          <p:cNvSpPr>
            <a:spLocks noGrp="1"/>
          </p:cNvSpPr>
          <p:nvPr>
            <p:ph sz="half" idx="2"/>
          </p:nvPr>
        </p:nvSpPr>
        <p:spPr>
          <a:xfrm>
            <a:off x="4648200" y="1778000"/>
            <a:ext cx="4038600" cy="4622800"/>
          </a:xfrm>
        </p:spPr>
        <p:txBody>
          <a:bodyPr>
            <a:normAutofit fontScale="47500" lnSpcReduction="20000"/>
          </a:bodyPr>
          <a:lstStyle/>
          <a:p>
            <a:r>
              <a:rPr lang="en-US" sz="3300" dirty="0"/>
              <a:t>Informing patients</a:t>
            </a:r>
          </a:p>
          <a:p>
            <a:r>
              <a:rPr lang="en-US" sz="3300" dirty="0" smtClean="0"/>
              <a:t>Documentation</a:t>
            </a:r>
          </a:p>
          <a:p>
            <a:r>
              <a:rPr lang="en-US" sz="3300" dirty="0" smtClean="0"/>
              <a:t>Writing prescriptions</a:t>
            </a:r>
          </a:p>
          <a:p>
            <a:r>
              <a:rPr lang="en-US" sz="3300" dirty="0" smtClean="0"/>
              <a:t>Chart organization</a:t>
            </a:r>
          </a:p>
          <a:p>
            <a:r>
              <a:rPr lang="en-US" sz="3300" dirty="0" smtClean="0"/>
              <a:t>Gather forms</a:t>
            </a:r>
          </a:p>
          <a:p>
            <a:r>
              <a:rPr lang="en-US" sz="3300" dirty="0" smtClean="0"/>
              <a:t>Billing and coding</a:t>
            </a:r>
          </a:p>
          <a:p>
            <a:r>
              <a:rPr lang="en-US" sz="3300" dirty="0" smtClean="0"/>
              <a:t>Patient teaching information, drug samples</a:t>
            </a:r>
          </a:p>
          <a:p>
            <a:r>
              <a:rPr lang="en-US" sz="3300" dirty="0" smtClean="0"/>
              <a:t>Teaching </a:t>
            </a:r>
            <a:r>
              <a:rPr lang="en-US" sz="3300" dirty="0"/>
              <a:t>on the </a:t>
            </a:r>
            <a:r>
              <a:rPr lang="en-US" sz="3300" dirty="0" smtClean="0"/>
              <a:t>fly</a:t>
            </a:r>
          </a:p>
          <a:p>
            <a:r>
              <a:rPr lang="en-US" sz="3300" dirty="0" smtClean="0"/>
              <a:t>Recommended readings</a:t>
            </a:r>
          </a:p>
          <a:p>
            <a:r>
              <a:rPr lang="en-US" sz="3300" dirty="0" smtClean="0"/>
              <a:t>Office resources available</a:t>
            </a:r>
          </a:p>
          <a:p>
            <a:r>
              <a:rPr lang="en-US" sz="3300" dirty="0" smtClean="0"/>
              <a:t>Evaluation </a:t>
            </a:r>
            <a:r>
              <a:rPr lang="en-US" sz="3300" dirty="0"/>
              <a:t>and </a:t>
            </a:r>
            <a:r>
              <a:rPr lang="en-US" sz="3300" dirty="0" smtClean="0"/>
              <a:t>feedback</a:t>
            </a:r>
          </a:p>
          <a:p>
            <a:r>
              <a:rPr lang="en-US" sz="3300" dirty="0"/>
              <a:t>How you want them to </a:t>
            </a:r>
            <a:r>
              <a:rPr lang="en-US" sz="3300" dirty="0" smtClean="0"/>
              <a:t>present the patient findings</a:t>
            </a:r>
          </a:p>
          <a:p>
            <a:r>
              <a:rPr lang="en-US" sz="3300" dirty="0" smtClean="0"/>
              <a:t>How you want them to contact you during the day</a:t>
            </a:r>
          </a:p>
          <a:p>
            <a:r>
              <a:rPr lang="en-US" sz="3300" dirty="0"/>
              <a:t>Scheduling of patients</a:t>
            </a:r>
          </a:p>
          <a:p>
            <a:r>
              <a:rPr lang="en-US" sz="3300" dirty="0" smtClean="0"/>
              <a:t>Selection </a:t>
            </a:r>
            <a:r>
              <a:rPr lang="en-US" sz="3300" dirty="0"/>
              <a:t>of patients –match with learner level if possible</a:t>
            </a:r>
          </a:p>
          <a:p>
            <a:endParaRPr lang="en-US" dirty="0"/>
          </a:p>
          <a:p>
            <a:endParaRPr lang="en-US" dirty="0"/>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2977444"/>
      </p:ext>
    </p:extLst>
  </p:cSld>
  <p:clrMapOvr>
    <a:masterClrMapping/>
  </p:clrMapOvr>
  <mc:AlternateContent xmlns:mc="http://schemas.openxmlformats.org/markup-compatibility/2006" xmlns:p14="http://schemas.microsoft.com/office/powerpoint/2010/main">
    <mc:Choice Requires="p14">
      <p:transition spd="slow" p14:dur="2000" advTm="32910"/>
    </mc:Choice>
    <mc:Fallback xmlns="">
      <p:transition spd="slow" advTm="32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
            <a:ext cx="8229600" cy="1150938"/>
          </a:xfrm>
        </p:spPr>
        <p:txBody>
          <a:bodyPr>
            <a:normAutofit fontScale="90000"/>
          </a:bodyPr>
          <a:lstStyle/>
          <a:p>
            <a:r>
              <a:rPr lang="en-US" dirty="0" smtClean="0"/>
              <a:t>Experiences for Students</a:t>
            </a:r>
            <a:r>
              <a:rPr lang="en-US" dirty="0"/>
              <a:t/>
            </a:r>
            <a:br>
              <a:rPr lang="en-US" dirty="0"/>
            </a:br>
            <a:endParaRPr lang="en-US" dirty="0"/>
          </a:p>
        </p:txBody>
      </p:sp>
      <p:sp>
        <p:nvSpPr>
          <p:cNvPr id="3" name="Content Placeholder 2"/>
          <p:cNvSpPr>
            <a:spLocks noGrp="1"/>
          </p:cNvSpPr>
          <p:nvPr>
            <p:ph idx="1"/>
          </p:nvPr>
        </p:nvSpPr>
        <p:spPr>
          <a:xfrm>
            <a:off x="457200" y="1930400"/>
            <a:ext cx="8229600" cy="4622800"/>
          </a:xfrm>
        </p:spPr>
        <p:txBody>
          <a:bodyPr>
            <a:normAutofit fontScale="62500" lnSpcReduction="20000"/>
          </a:bodyPr>
          <a:lstStyle/>
          <a:p>
            <a:r>
              <a:rPr lang="en-US" sz="4000" dirty="0" smtClean="0"/>
              <a:t>Curricular objectives can be viewed on the CON Website and are based on national standards.</a:t>
            </a:r>
          </a:p>
          <a:p>
            <a:pPr lvl="1"/>
            <a:r>
              <a:rPr lang="en-US" sz="3600" dirty="0" smtClean="0"/>
              <a:t>May be voluminous-focus on goals that you feel are best taught and evaluated in your setting.</a:t>
            </a:r>
          </a:p>
          <a:p>
            <a:r>
              <a:rPr lang="en-US" sz="4000" dirty="0" smtClean="0"/>
              <a:t>We </a:t>
            </a:r>
            <a:r>
              <a:rPr lang="en-US" sz="4000" dirty="0"/>
              <a:t>would like our students to spend most of their clinical hours in family practices, or internal medicine practices that provide care to patients with a wide variety of </a:t>
            </a:r>
            <a:r>
              <a:rPr lang="en-US" sz="4000" dirty="0" smtClean="0"/>
              <a:t>common and complex </a:t>
            </a:r>
            <a:r>
              <a:rPr lang="en-US" sz="4000" dirty="0"/>
              <a:t>primary care </a:t>
            </a:r>
            <a:r>
              <a:rPr lang="en-US" sz="4000" dirty="0" smtClean="0"/>
              <a:t>problems.</a:t>
            </a:r>
          </a:p>
          <a:p>
            <a:r>
              <a:rPr lang="en-US" sz="4000" dirty="0" smtClean="0"/>
              <a:t>Adult/Gerontologic (AGNP) students have additional clinical sites in the last semester.</a:t>
            </a:r>
          </a:p>
          <a:p>
            <a:r>
              <a:rPr lang="en-US" sz="4000" dirty="0" smtClean="0"/>
              <a:t>Learners should have their own learning objectives and goals.</a:t>
            </a:r>
          </a:p>
          <a:p>
            <a:r>
              <a:rPr lang="en-US" sz="4000" dirty="0" smtClean="0"/>
              <a:t>180-240  clinical hours each semester (2 full clinical days)</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0543122"/>
      </p:ext>
    </p:extLst>
  </p:cSld>
  <p:clrMapOvr>
    <a:masterClrMapping/>
  </p:clrMapOvr>
  <mc:AlternateContent xmlns:mc="http://schemas.openxmlformats.org/markup-compatibility/2006" xmlns:p14="http://schemas.microsoft.com/office/powerpoint/2010/main">
    <mc:Choice Requires="p14">
      <p:transition spd="slow" p14:dur="2000" advTm="88267"/>
    </mc:Choice>
    <mc:Fallback xmlns="">
      <p:transition spd="slow" advTm="88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274638"/>
            <a:ext cx="7975600" cy="652462"/>
          </a:xfrm>
        </p:spPr>
        <p:txBody>
          <a:bodyPr>
            <a:normAutofit fontScale="90000"/>
          </a:bodyPr>
          <a:lstStyle/>
          <a:p>
            <a:r>
              <a:rPr lang="en-US" sz="4000" dirty="0" smtClean="0"/>
              <a:t>Ancillary Teaching </a:t>
            </a:r>
            <a:r>
              <a:rPr lang="en-US" sz="4000" dirty="0"/>
              <a:t>O</a:t>
            </a:r>
            <a:r>
              <a:rPr lang="en-US" sz="4000" dirty="0" smtClean="0"/>
              <a:t>pportunities</a:t>
            </a:r>
            <a:endParaRPr lang="en-US" sz="4000" dirty="0"/>
          </a:p>
        </p:txBody>
      </p:sp>
      <p:sp>
        <p:nvSpPr>
          <p:cNvPr id="3" name="Content Placeholder 2"/>
          <p:cNvSpPr>
            <a:spLocks noGrp="1"/>
          </p:cNvSpPr>
          <p:nvPr>
            <p:ph idx="1"/>
          </p:nvPr>
        </p:nvSpPr>
        <p:spPr>
          <a:xfrm>
            <a:off x="457200" y="1866900"/>
            <a:ext cx="8229600" cy="4622800"/>
          </a:xfrm>
        </p:spPr>
        <p:txBody>
          <a:bodyPr>
            <a:normAutofit fontScale="77500" lnSpcReduction="20000"/>
          </a:bodyPr>
          <a:lstStyle/>
          <a:p>
            <a:r>
              <a:rPr lang="en-US" dirty="0" smtClean="0"/>
              <a:t>In general, students need to have the majority of their hours engaged in decision making direct patient care. Other opportunities can be considered such as:</a:t>
            </a:r>
          </a:p>
          <a:p>
            <a:pPr lvl="1"/>
            <a:r>
              <a:rPr lang="en-US" dirty="0" smtClean="0"/>
              <a:t>Home visits</a:t>
            </a:r>
          </a:p>
          <a:p>
            <a:pPr lvl="1"/>
            <a:r>
              <a:rPr lang="en-US" dirty="0" smtClean="0"/>
              <a:t>Hospice visits</a:t>
            </a:r>
          </a:p>
          <a:p>
            <a:pPr lvl="1"/>
            <a:r>
              <a:rPr lang="en-US" dirty="0" smtClean="0"/>
              <a:t>Nursing home visits</a:t>
            </a:r>
          </a:p>
          <a:p>
            <a:pPr lvl="1"/>
            <a:r>
              <a:rPr lang="en-US" dirty="0" smtClean="0"/>
              <a:t>Lab/blood drawing</a:t>
            </a:r>
          </a:p>
          <a:p>
            <a:pPr lvl="1"/>
            <a:r>
              <a:rPr lang="en-US" dirty="0" smtClean="0"/>
              <a:t>EKG</a:t>
            </a:r>
          </a:p>
          <a:p>
            <a:pPr lvl="1"/>
            <a:r>
              <a:rPr lang="en-US" dirty="0" smtClean="0"/>
              <a:t>Giving injections/influenza</a:t>
            </a:r>
          </a:p>
          <a:p>
            <a:pPr lvl="1"/>
            <a:r>
              <a:rPr lang="en-US" dirty="0" smtClean="0"/>
              <a:t>Working with the receptionist, coder and biller, manager</a:t>
            </a:r>
          </a:p>
          <a:p>
            <a:pPr lvl="1"/>
            <a:r>
              <a:rPr lang="en-US" dirty="0" smtClean="0"/>
              <a:t>Attending staff meetings</a:t>
            </a:r>
          </a:p>
          <a:p>
            <a:pPr lvl="1"/>
            <a:r>
              <a:rPr lang="en-US" dirty="0" smtClean="0"/>
              <a:t>Triaging patient phone calls </a:t>
            </a:r>
          </a:p>
          <a:p>
            <a:pPr lvl="1"/>
            <a:r>
              <a:rPr lang="en-US" dirty="0" smtClean="0"/>
              <a:t>Chart audits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6454005"/>
      </p:ext>
    </p:extLst>
  </p:cSld>
  <p:clrMapOvr>
    <a:masterClrMapping/>
  </p:clrMapOvr>
  <mc:AlternateContent xmlns:mc="http://schemas.openxmlformats.org/markup-compatibility/2006" xmlns:p14="http://schemas.microsoft.com/office/powerpoint/2010/main">
    <mc:Choice Requires="p14">
      <p:transition spd="slow" p14:dur="2000" advTm="69261"/>
    </mc:Choice>
    <mc:Fallback xmlns="">
      <p:transition spd="slow" advTm="69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274638"/>
            <a:ext cx="7988300" cy="652462"/>
          </a:xfrm>
        </p:spPr>
        <p:txBody>
          <a:bodyPr>
            <a:normAutofit fontScale="90000"/>
          </a:bodyPr>
          <a:lstStyle/>
          <a:p>
            <a:r>
              <a:rPr lang="en-US" sz="4000" dirty="0" smtClean="0"/>
              <a:t>Additional Teaching Opportunities</a:t>
            </a:r>
            <a:endParaRPr lang="en-US" sz="4000" dirty="0"/>
          </a:p>
        </p:txBody>
      </p:sp>
      <p:sp>
        <p:nvSpPr>
          <p:cNvPr id="3" name="Content Placeholder 2"/>
          <p:cNvSpPr>
            <a:spLocks noGrp="1"/>
          </p:cNvSpPr>
          <p:nvPr>
            <p:ph idx="1"/>
          </p:nvPr>
        </p:nvSpPr>
        <p:spPr>
          <a:xfrm>
            <a:off x="457200" y="1714500"/>
            <a:ext cx="8229600" cy="4411663"/>
          </a:xfrm>
        </p:spPr>
        <p:txBody>
          <a:bodyPr/>
          <a:lstStyle/>
          <a:p>
            <a:r>
              <a:rPr lang="en-US" dirty="0" smtClean="0"/>
              <a:t>Additional opportunities in </a:t>
            </a:r>
            <a:r>
              <a:rPr lang="en-US" dirty="0"/>
              <a:t>areas of role development in which the student </a:t>
            </a:r>
            <a:r>
              <a:rPr lang="en-US" dirty="0" smtClean="0"/>
              <a:t>might participate include:</a:t>
            </a:r>
          </a:p>
          <a:p>
            <a:pPr lvl="1"/>
            <a:r>
              <a:rPr lang="en-US" dirty="0" smtClean="0"/>
              <a:t>legislative activities</a:t>
            </a:r>
          </a:p>
          <a:p>
            <a:pPr lvl="1"/>
            <a:r>
              <a:rPr lang="en-US" dirty="0" smtClean="0"/>
              <a:t>negotiations </a:t>
            </a:r>
            <a:r>
              <a:rPr lang="en-US" dirty="0"/>
              <a:t>with 3rd party </a:t>
            </a:r>
            <a:r>
              <a:rPr lang="en-US" dirty="0" smtClean="0"/>
              <a:t>payers</a:t>
            </a:r>
          </a:p>
          <a:p>
            <a:pPr lvl="1"/>
            <a:r>
              <a:rPr lang="en-US" dirty="0" smtClean="0"/>
              <a:t>ethical </a:t>
            </a:r>
            <a:r>
              <a:rPr lang="en-US" dirty="0"/>
              <a:t>case </a:t>
            </a:r>
            <a:r>
              <a:rPr lang="en-US" dirty="0" smtClean="0"/>
              <a:t>reviews</a:t>
            </a:r>
          </a:p>
          <a:p>
            <a:pPr lvl="1"/>
            <a:r>
              <a:rPr lang="en-US" dirty="0" smtClean="0"/>
              <a:t>inpatient rounds (observation)</a:t>
            </a:r>
          </a:p>
          <a:p>
            <a:pPr lvl="1"/>
            <a:r>
              <a:rPr lang="en-US" dirty="0" smtClean="0"/>
              <a:t>nursing </a:t>
            </a:r>
            <a:r>
              <a:rPr lang="en-US" dirty="0"/>
              <a:t>home visits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1594130"/>
      </p:ext>
    </p:extLst>
  </p:cSld>
  <p:clrMapOvr>
    <a:masterClrMapping/>
  </p:clrMapOvr>
  <mc:AlternateContent xmlns:mc="http://schemas.openxmlformats.org/markup-compatibility/2006" xmlns:p14="http://schemas.microsoft.com/office/powerpoint/2010/main">
    <mc:Choice Requires="p14">
      <p:transition spd="slow" p14:dur="2000" advTm="60865"/>
    </mc:Choice>
    <mc:Fallback xmlns="">
      <p:transition spd="slow" advTm="60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686800" cy="1201738"/>
          </a:xfrm>
        </p:spPr>
        <p:txBody>
          <a:bodyPr>
            <a:normAutofit fontScale="90000"/>
          </a:bodyPr>
          <a:lstStyle/>
          <a:p>
            <a:r>
              <a:rPr lang="en-US" dirty="0" smtClean="0"/>
              <a:t>Maintaining Productivity with Learners</a:t>
            </a:r>
            <a:r>
              <a:rPr lang="en-US" dirty="0"/>
              <a:t/>
            </a:r>
            <a:br>
              <a:rPr lang="en-US" dirty="0"/>
            </a:br>
            <a:endParaRPr lang="en-US" dirty="0"/>
          </a:p>
        </p:txBody>
      </p:sp>
      <p:sp>
        <p:nvSpPr>
          <p:cNvPr id="3" name="Content Placeholder 2"/>
          <p:cNvSpPr>
            <a:spLocks noGrp="1"/>
          </p:cNvSpPr>
          <p:nvPr>
            <p:ph idx="1"/>
          </p:nvPr>
        </p:nvSpPr>
        <p:spPr>
          <a:xfrm>
            <a:off x="457200" y="1714500"/>
            <a:ext cx="8229600" cy="4660900"/>
          </a:xfrm>
        </p:spPr>
        <p:txBody>
          <a:bodyPr>
            <a:normAutofit fontScale="70000" lnSpcReduction="20000"/>
          </a:bodyPr>
          <a:lstStyle/>
          <a:p>
            <a:r>
              <a:rPr lang="en-US" dirty="0" smtClean="0"/>
              <a:t>Average additional time is 45 minutes to your day.</a:t>
            </a:r>
          </a:p>
          <a:p>
            <a:r>
              <a:rPr lang="en-US" dirty="0" smtClean="0"/>
              <a:t>No loss in income.</a:t>
            </a:r>
          </a:p>
          <a:p>
            <a:r>
              <a:rPr lang="en-US" dirty="0" smtClean="0"/>
              <a:t>May not want to have a student every day or have more than one student at a time.</a:t>
            </a:r>
          </a:p>
          <a:p>
            <a:r>
              <a:rPr lang="en-US" dirty="0" smtClean="0"/>
              <a:t>Start them on your slow day and work up to having them there on your busiest day.</a:t>
            </a:r>
          </a:p>
          <a:p>
            <a:r>
              <a:rPr lang="en-US" dirty="0" smtClean="0"/>
              <a:t>Assign the student to a patient you know likes extra time.</a:t>
            </a:r>
          </a:p>
          <a:p>
            <a:r>
              <a:rPr lang="en-US" dirty="0" smtClean="0"/>
              <a:t>“Get as much of the history as you can in 10 minutes and I will come in.” Set limits on length of presentation time.</a:t>
            </a:r>
          </a:p>
          <a:p>
            <a:r>
              <a:rPr lang="en-US" dirty="0" smtClean="0"/>
              <a:t>Collaborative examinations are helpful.</a:t>
            </a:r>
          </a:p>
          <a:p>
            <a:r>
              <a:rPr lang="en-US" dirty="0" smtClean="0"/>
              <a:t>Have them present the patient in the room.</a:t>
            </a:r>
          </a:p>
          <a:p>
            <a:pPr lvl="1"/>
            <a:r>
              <a:rPr lang="en-US" dirty="0" smtClean="0"/>
              <a:t>Many patients report that they appreciate having their case discussed with learners because it adds to their own understanding</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4595814"/>
      </p:ext>
    </p:extLst>
  </p:cSld>
  <p:clrMapOvr>
    <a:masterClrMapping/>
  </p:clrMapOvr>
  <mc:AlternateContent xmlns:mc="http://schemas.openxmlformats.org/markup-compatibility/2006" xmlns:p14="http://schemas.microsoft.com/office/powerpoint/2010/main">
    <mc:Choice Requires="p14">
      <p:transition spd="slow" p14:dur="2000" advTm="107882"/>
    </mc:Choice>
    <mc:Fallback xmlns="">
      <p:transition spd="slow" advTm="107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7562"/>
          </a:xfrm>
        </p:spPr>
        <p:txBody>
          <a:bodyPr>
            <a:normAutofit/>
          </a:bodyPr>
          <a:lstStyle/>
          <a:p>
            <a:r>
              <a:rPr lang="en-US" sz="4000" dirty="0" smtClean="0"/>
              <a:t>Benefits to Presenting in the Room</a:t>
            </a:r>
            <a:endParaRPr lang="en-US" sz="4000" dirty="0"/>
          </a:p>
        </p:txBody>
      </p:sp>
      <p:sp>
        <p:nvSpPr>
          <p:cNvPr id="3" name="Content Placeholder 2"/>
          <p:cNvSpPr>
            <a:spLocks noGrp="1"/>
          </p:cNvSpPr>
          <p:nvPr>
            <p:ph idx="1"/>
          </p:nvPr>
        </p:nvSpPr>
        <p:spPr>
          <a:xfrm>
            <a:off x="457200" y="1790700"/>
            <a:ext cx="8229600" cy="4749800"/>
          </a:xfrm>
        </p:spPr>
        <p:txBody>
          <a:bodyPr>
            <a:normAutofit fontScale="77500" lnSpcReduction="20000"/>
          </a:bodyPr>
          <a:lstStyle/>
          <a:p>
            <a:r>
              <a:rPr lang="en-US" dirty="0" smtClean="0"/>
              <a:t>It saves time.</a:t>
            </a:r>
          </a:p>
          <a:p>
            <a:r>
              <a:rPr lang="en-US" dirty="0" smtClean="0"/>
              <a:t>Patients perceive it as being more confidential.</a:t>
            </a:r>
          </a:p>
          <a:p>
            <a:r>
              <a:rPr lang="en-US" dirty="0" smtClean="0"/>
              <a:t>Patients are not waiting alone in the room.</a:t>
            </a:r>
          </a:p>
          <a:p>
            <a:r>
              <a:rPr lang="en-US" dirty="0" smtClean="0"/>
              <a:t>Patients prefer to hear what is being said about them.</a:t>
            </a:r>
          </a:p>
          <a:p>
            <a:r>
              <a:rPr lang="en-US" dirty="0" smtClean="0"/>
              <a:t>Learners tend to make more concise presentations.</a:t>
            </a:r>
          </a:p>
          <a:p>
            <a:r>
              <a:rPr lang="en-US" dirty="0" smtClean="0"/>
              <a:t>Patients can verify information and correct misinformation.</a:t>
            </a:r>
          </a:p>
          <a:p>
            <a:r>
              <a:rPr lang="en-US" dirty="0" smtClean="0"/>
              <a:t>It increases the preceptors “face-to-face” time with the patient.</a:t>
            </a:r>
          </a:p>
          <a:p>
            <a:r>
              <a:rPr lang="en-US" dirty="0" smtClean="0"/>
              <a:t>The preceptor can immediately collect additional information from the patient.</a:t>
            </a:r>
          </a:p>
          <a:p>
            <a:r>
              <a:rPr lang="en-US" dirty="0" smtClean="0"/>
              <a:t>Patients feel that they are part of the process.</a:t>
            </a:r>
          </a:p>
          <a:p>
            <a:r>
              <a:rPr lang="en-US" dirty="0" smtClean="0"/>
              <a:t>There are also disadvantages…..give ground rules of what can be discussed.</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58165685"/>
      </p:ext>
    </p:extLst>
  </p:cSld>
  <p:clrMapOvr>
    <a:masterClrMapping/>
  </p:clrMapOvr>
  <mc:AlternateContent xmlns:mc="http://schemas.openxmlformats.org/markup-compatibility/2006" xmlns:p14="http://schemas.microsoft.com/office/powerpoint/2010/main">
    <mc:Choice Requires="p14">
      <p:transition spd="slow" p14:dur="2000" advTm="73768"/>
    </mc:Choice>
    <mc:Fallback xmlns="">
      <p:transition spd="slow" advTm="73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229600" cy="850900"/>
          </a:xfrm>
        </p:spPr>
        <p:txBody>
          <a:bodyPr>
            <a:normAutofit fontScale="90000"/>
          </a:bodyPr>
          <a:lstStyle/>
          <a:p>
            <a:r>
              <a:rPr lang="en-US" dirty="0" smtClean="0"/>
              <a:t/>
            </a:r>
            <a:br>
              <a:rPr lang="en-US" dirty="0" smtClean="0"/>
            </a:br>
            <a:r>
              <a:rPr lang="en-US" dirty="0" smtClean="0"/>
              <a:t>What </a:t>
            </a:r>
            <a:r>
              <a:rPr lang="en-US" dirty="0"/>
              <a:t>do students need the most help with?</a:t>
            </a:r>
            <a:br>
              <a:rPr lang="en-US" dirty="0"/>
            </a:br>
            <a:endParaRPr lang="en-US" dirty="0"/>
          </a:p>
        </p:txBody>
      </p:sp>
      <p:sp>
        <p:nvSpPr>
          <p:cNvPr id="3" name="Content Placeholder 2"/>
          <p:cNvSpPr>
            <a:spLocks noGrp="1"/>
          </p:cNvSpPr>
          <p:nvPr>
            <p:ph idx="1"/>
          </p:nvPr>
        </p:nvSpPr>
        <p:spPr>
          <a:xfrm>
            <a:off x="457200" y="1765300"/>
            <a:ext cx="8229600" cy="4360863"/>
          </a:xfrm>
        </p:spPr>
        <p:txBody>
          <a:bodyPr>
            <a:normAutofit fontScale="92500" lnSpcReduction="20000"/>
          </a:bodyPr>
          <a:lstStyle/>
          <a:p>
            <a:r>
              <a:rPr lang="en-US" dirty="0" smtClean="0"/>
              <a:t>Working within time restraints.</a:t>
            </a:r>
          </a:p>
          <a:p>
            <a:r>
              <a:rPr lang="en-US" dirty="0" smtClean="0"/>
              <a:t>Learning to rely on data gathering skills and problem solving skills rather than on imaging and laboratory tests.</a:t>
            </a:r>
          </a:p>
          <a:p>
            <a:r>
              <a:rPr lang="en-US" dirty="0" smtClean="0"/>
              <a:t>Every </a:t>
            </a:r>
            <a:r>
              <a:rPr lang="en-US" dirty="0"/>
              <a:t>patient will be a “new patient” to the student and they may spend an inordinate amount of time collecting data in the </a:t>
            </a:r>
            <a:r>
              <a:rPr lang="en-US" dirty="0" smtClean="0"/>
              <a:t>beginning.</a:t>
            </a:r>
          </a:p>
          <a:p>
            <a:r>
              <a:rPr lang="en-US" dirty="0"/>
              <a:t>Performing a focused </a:t>
            </a:r>
            <a:r>
              <a:rPr lang="en-US" dirty="0" smtClean="0"/>
              <a:t>exam.</a:t>
            </a:r>
            <a:endParaRPr lang="en-US" dirty="0"/>
          </a:p>
          <a:p>
            <a:pPr lvl="1"/>
            <a:r>
              <a:rPr lang="en-US" dirty="0"/>
              <a:t>Have them show you the </a:t>
            </a:r>
            <a:r>
              <a:rPr lang="en-US" dirty="0" smtClean="0"/>
              <a:t>“5 </a:t>
            </a:r>
            <a:r>
              <a:rPr lang="en-US" dirty="0"/>
              <a:t>minute exam”</a:t>
            </a:r>
          </a:p>
          <a:p>
            <a:r>
              <a:rPr lang="en-US" dirty="0" smtClean="0"/>
              <a:t>Promotion of independence. </a:t>
            </a:r>
            <a:endParaRPr lang="en-US" dirty="0"/>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84313725"/>
      </p:ext>
    </p:extLst>
  </p:cSld>
  <p:clrMapOvr>
    <a:masterClrMapping/>
  </p:clrMapOvr>
  <mc:AlternateContent xmlns:mc="http://schemas.openxmlformats.org/markup-compatibility/2006" xmlns:p14="http://schemas.microsoft.com/office/powerpoint/2010/main">
    <mc:Choice Requires="p14">
      <p:transition spd="slow" p14:dur="2000" advTm="93168"/>
    </mc:Choice>
    <mc:Fallback xmlns="">
      <p:transition spd="slow" advTm="931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550862"/>
          </a:xfrm>
        </p:spPr>
        <p:txBody>
          <a:bodyPr>
            <a:normAutofit fontScale="90000"/>
          </a:bodyPr>
          <a:lstStyle/>
          <a:p>
            <a:r>
              <a:rPr lang="en-US" dirty="0"/>
              <a:t>How can I become a better preceptor?</a:t>
            </a:r>
          </a:p>
        </p:txBody>
      </p:sp>
      <p:sp>
        <p:nvSpPr>
          <p:cNvPr id="3" name="Content Placeholder 2"/>
          <p:cNvSpPr>
            <a:spLocks noGrp="1"/>
          </p:cNvSpPr>
          <p:nvPr>
            <p:ph idx="1"/>
          </p:nvPr>
        </p:nvSpPr>
        <p:spPr>
          <a:xfrm>
            <a:off x="457200" y="1739900"/>
            <a:ext cx="8229600" cy="4386263"/>
          </a:xfrm>
        </p:spPr>
        <p:txBody>
          <a:bodyPr>
            <a:normAutofit/>
          </a:bodyPr>
          <a:lstStyle/>
          <a:p>
            <a:r>
              <a:rPr lang="en-US" dirty="0" smtClean="0"/>
              <a:t>Mastering the preceptor role:</a:t>
            </a:r>
          </a:p>
          <a:p>
            <a:pPr lvl="1"/>
            <a:r>
              <a:rPr lang="en-US" dirty="0" smtClean="0"/>
              <a:t>Orient the learner</a:t>
            </a:r>
          </a:p>
          <a:p>
            <a:pPr lvl="1"/>
            <a:r>
              <a:rPr lang="en-US" dirty="0" smtClean="0"/>
              <a:t>Provide expectations</a:t>
            </a:r>
          </a:p>
          <a:p>
            <a:pPr lvl="1"/>
            <a:r>
              <a:rPr lang="en-US" dirty="0" smtClean="0"/>
              <a:t>Observe</a:t>
            </a:r>
          </a:p>
          <a:p>
            <a:pPr lvl="1"/>
            <a:r>
              <a:rPr lang="en-US" dirty="0"/>
              <a:t>Increase responsibility </a:t>
            </a:r>
            <a:r>
              <a:rPr lang="en-US" dirty="0" smtClean="0"/>
              <a:t>level</a:t>
            </a:r>
          </a:p>
          <a:p>
            <a:pPr lvl="1"/>
            <a:r>
              <a:rPr lang="en-US" dirty="0" smtClean="0"/>
              <a:t>Engage and ask the learner</a:t>
            </a:r>
          </a:p>
          <a:p>
            <a:pPr lvl="1"/>
            <a:r>
              <a:rPr lang="en-US" dirty="0" smtClean="0"/>
              <a:t>Evaluate the learner and provide feedback</a:t>
            </a:r>
          </a:p>
          <a:p>
            <a:pPr marL="457200" lvl="1" indent="0">
              <a:buNone/>
            </a:pPr>
            <a:endParaRPr lang="en-US" dirty="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28147554"/>
      </p:ext>
    </p:extLst>
  </p:cSld>
  <p:clrMapOvr>
    <a:masterClrMapping/>
  </p:clrMapOvr>
  <mc:AlternateContent xmlns:mc="http://schemas.openxmlformats.org/markup-compatibility/2006" xmlns:p14="http://schemas.microsoft.com/office/powerpoint/2010/main">
    <mc:Choice Requires="p14">
      <p:transition spd="slow" p14:dur="2000" advTm="39616"/>
    </mc:Choice>
    <mc:Fallback xmlns="">
      <p:transition spd="slow" advTm="39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8229600" cy="1104900"/>
          </a:xfrm>
        </p:spPr>
        <p:txBody>
          <a:bodyPr/>
          <a:lstStyle/>
          <a:p>
            <a:r>
              <a:rPr lang="en-US" sz="4000" dirty="0" smtClean="0"/>
              <a:t>	Expectations</a:t>
            </a:r>
            <a:endParaRPr lang="en-US" sz="4000" dirty="0"/>
          </a:p>
        </p:txBody>
      </p:sp>
      <p:sp>
        <p:nvSpPr>
          <p:cNvPr id="14339" name="Rectangle 3"/>
          <p:cNvSpPr>
            <a:spLocks noGrp="1" noChangeArrowheads="1"/>
          </p:cNvSpPr>
          <p:nvPr>
            <p:ph type="body" idx="1"/>
          </p:nvPr>
        </p:nvSpPr>
        <p:spPr>
          <a:xfrm>
            <a:off x="635000" y="1816100"/>
            <a:ext cx="8204200" cy="4233863"/>
          </a:xfrm>
        </p:spPr>
        <p:txBody>
          <a:bodyPr>
            <a:normAutofit/>
          </a:bodyPr>
          <a:lstStyle/>
          <a:p>
            <a:pPr>
              <a:buFont typeface="Arial" pitchFamily="34" charset="0"/>
              <a:buChar char="•"/>
            </a:pPr>
            <a:r>
              <a:rPr lang="en-US" dirty="0" smtClean="0"/>
              <a:t>Set clear expectations for the preceptorship</a:t>
            </a:r>
          </a:p>
          <a:p>
            <a:pPr lvl="1"/>
            <a:r>
              <a:rPr lang="en-US" dirty="0" smtClean="0"/>
              <a:t>Define expectations for documentation in the medical record.</a:t>
            </a:r>
          </a:p>
          <a:p>
            <a:pPr lvl="1"/>
            <a:r>
              <a:rPr lang="en-US" dirty="0" smtClean="0"/>
              <a:t>Students should present written documentation if not allowed to use electronic medical records.</a:t>
            </a:r>
          </a:p>
          <a:p>
            <a:pPr lvl="1"/>
            <a:r>
              <a:rPr lang="en-US" dirty="0" smtClean="0"/>
              <a:t>Prescriptions should not be signed until checked by the preceptor.</a:t>
            </a:r>
          </a:p>
          <a:p>
            <a:pPr>
              <a:buFontTx/>
              <a:buNone/>
            </a:pPr>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769319512"/>
      </p:ext>
    </p:extLst>
  </p:cSld>
  <p:clrMapOvr>
    <a:masterClrMapping/>
  </p:clrMapOvr>
  <mc:AlternateContent xmlns:mc="http://schemas.openxmlformats.org/markup-compatibility/2006" xmlns:p14="http://schemas.microsoft.com/office/powerpoint/2010/main">
    <mc:Choice Requires="p14">
      <p:transition spd="slow" p14:dur="2000" advTm="80631"/>
    </mc:Choice>
    <mc:Fallback xmlns="">
      <p:transition spd="slow" advTm="80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dirty="0" smtClean="0"/>
              <a:t>Observation</a:t>
            </a:r>
            <a:endParaRPr lang="en-US" sz="4000" dirty="0"/>
          </a:p>
        </p:txBody>
      </p:sp>
      <p:sp>
        <p:nvSpPr>
          <p:cNvPr id="3" name="Content Placeholder 2"/>
          <p:cNvSpPr>
            <a:spLocks noGrp="1"/>
          </p:cNvSpPr>
          <p:nvPr>
            <p:ph idx="1"/>
          </p:nvPr>
        </p:nvSpPr>
        <p:spPr>
          <a:xfrm>
            <a:off x="685800" y="1892300"/>
            <a:ext cx="8001000" cy="4233863"/>
          </a:xfrm>
        </p:spPr>
        <p:txBody>
          <a:bodyPr/>
          <a:lstStyle/>
          <a:p>
            <a:pPr>
              <a:buFont typeface="Arial" pitchFamily="34" charset="0"/>
              <a:buChar char="•"/>
            </a:pPr>
            <a:r>
              <a:rPr lang="en-US" dirty="0" smtClean="0"/>
              <a:t>Observe the student’s performance as often as possible. </a:t>
            </a:r>
          </a:p>
          <a:p>
            <a:r>
              <a:rPr lang="en-US" dirty="0" smtClean="0"/>
              <a:t>Directly observe vital history-taking and physical exam skills in order to give guidance to the learner.</a:t>
            </a:r>
          </a:p>
          <a:p>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79873691"/>
      </p:ext>
    </p:extLst>
  </p:cSld>
  <p:clrMapOvr>
    <a:masterClrMapping/>
  </p:clrMapOvr>
  <mc:AlternateContent xmlns:mc="http://schemas.openxmlformats.org/markup-compatibility/2006" xmlns:p14="http://schemas.microsoft.com/office/powerpoint/2010/main">
    <mc:Choice Requires="p14">
      <p:transition spd="slow" p14:dur="2000" advTm="25159"/>
    </mc:Choice>
    <mc:Fallback xmlns="">
      <p:transition spd="slow" advTm="25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4062"/>
          </a:xfrm>
        </p:spPr>
        <p:txBody>
          <a:bodyPr>
            <a:normAutofit fontScale="90000"/>
          </a:bodyPr>
          <a:lstStyle/>
          <a:p>
            <a:r>
              <a:rPr lang="en-US" dirty="0" smtClean="0"/>
              <a:t>Meaningful Responsibility</a:t>
            </a:r>
            <a:endParaRPr lang="en-US" dirty="0"/>
          </a:p>
        </p:txBody>
      </p:sp>
      <p:sp>
        <p:nvSpPr>
          <p:cNvPr id="3" name="Content Placeholder 2"/>
          <p:cNvSpPr>
            <a:spLocks noGrp="1"/>
          </p:cNvSpPr>
          <p:nvPr>
            <p:ph idx="1"/>
          </p:nvPr>
        </p:nvSpPr>
        <p:spPr>
          <a:xfrm>
            <a:off x="457200" y="1841500"/>
            <a:ext cx="8229600" cy="4284663"/>
          </a:xfrm>
        </p:spPr>
        <p:txBody>
          <a:bodyPr>
            <a:normAutofit/>
          </a:bodyPr>
          <a:lstStyle/>
          <a:p>
            <a:r>
              <a:rPr lang="en-US" dirty="0" smtClean="0"/>
              <a:t>The amount of responsibility depends on the learner’s level of training and your best judgement.</a:t>
            </a:r>
          </a:p>
          <a:p>
            <a:r>
              <a:rPr lang="en-US" dirty="0" smtClean="0"/>
              <a:t>Learners need the opportunity to see patients independently, collect data, make preliminary decisions, and then report back to you.</a:t>
            </a:r>
          </a:p>
          <a:p>
            <a:r>
              <a:rPr lang="en-US" dirty="0" smtClean="0"/>
              <a:t>Allowing increasing independent supervised responsibility increases their learning.</a:t>
            </a:r>
          </a:p>
          <a:p>
            <a:pPr marL="0" indent="0">
              <a:buNone/>
            </a:pPr>
            <a:endParaRPr lang="en-US" dirty="0" smtClean="0"/>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50791658"/>
      </p:ext>
    </p:extLst>
  </p:cSld>
  <p:clrMapOvr>
    <a:masterClrMapping/>
  </p:clrMapOvr>
  <mc:AlternateContent xmlns:mc="http://schemas.openxmlformats.org/markup-compatibility/2006" xmlns:p14="http://schemas.microsoft.com/office/powerpoint/2010/main">
    <mc:Choice Requires="p14">
      <p:transition spd="slow" p14:dur="2000" advTm="56033"/>
    </mc:Choice>
    <mc:Fallback xmlns="">
      <p:transition spd="slow" advTm="56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smtClean="0"/>
              <a:t>Engage the Learner</a:t>
            </a:r>
            <a:endParaRPr lang="en-US" sz="4000" dirty="0"/>
          </a:p>
        </p:txBody>
      </p:sp>
      <p:sp>
        <p:nvSpPr>
          <p:cNvPr id="3" name="Content Placeholder 2"/>
          <p:cNvSpPr>
            <a:spLocks noGrp="1"/>
          </p:cNvSpPr>
          <p:nvPr>
            <p:ph idx="1"/>
          </p:nvPr>
        </p:nvSpPr>
        <p:spPr>
          <a:xfrm>
            <a:off x="203200" y="1854200"/>
            <a:ext cx="8483600" cy="4271963"/>
          </a:xfrm>
        </p:spPr>
        <p:txBody>
          <a:bodyPr>
            <a:normAutofit/>
          </a:bodyPr>
          <a:lstStyle/>
          <a:p>
            <a:pPr lvl="1">
              <a:buFont typeface="Arial" pitchFamily="34" charset="0"/>
              <a:buChar char="•"/>
            </a:pPr>
            <a:r>
              <a:rPr lang="en-US" sz="3200" dirty="0" smtClean="0"/>
              <a:t>Get a verbal commitment from the student regarding the diagnosis and treatment plan.</a:t>
            </a:r>
          </a:p>
          <a:p>
            <a:pPr lvl="2"/>
            <a:r>
              <a:rPr lang="en-US" sz="3200" dirty="0" smtClean="0"/>
              <a:t>The diagnosis and plan is always the most difficult part for RNs as they transition into the NP role.</a:t>
            </a:r>
          </a:p>
          <a:p>
            <a:pPr lvl="2"/>
            <a:r>
              <a:rPr lang="en-US" sz="3200" dirty="0" smtClean="0"/>
              <a:t>Even beginning learners should be able to diagnosis a variety of common conditions  and offer a plan of treatment.</a:t>
            </a:r>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89913653"/>
      </p:ext>
    </p:extLst>
  </p:cSld>
  <p:clrMapOvr>
    <a:masterClrMapping/>
  </p:clrMapOvr>
  <mc:AlternateContent xmlns:mc="http://schemas.openxmlformats.org/markup-compatibility/2006" xmlns:p14="http://schemas.microsoft.com/office/powerpoint/2010/main">
    <mc:Choice Requires="p14">
      <p:transition spd="slow" p14:dur="2000" advTm="45108"/>
    </mc:Choice>
    <mc:Fallback xmlns="">
      <p:transition spd="slow" advTm="45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1362"/>
          </a:xfrm>
        </p:spPr>
        <p:txBody>
          <a:bodyPr>
            <a:normAutofit fontScale="90000"/>
          </a:bodyPr>
          <a:lstStyle/>
          <a:p>
            <a:r>
              <a:rPr lang="en-US" dirty="0" smtClean="0"/>
              <a:t>Ask the Learner</a:t>
            </a:r>
            <a:endParaRPr lang="en-US" dirty="0"/>
          </a:p>
        </p:txBody>
      </p:sp>
      <p:sp>
        <p:nvSpPr>
          <p:cNvPr id="3" name="Content Placeholder 2"/>
          <p:cNvSpPr>
            <a:spLocks noGrp="1"/>
          </p:cNvSpPr>
          <p:nvPr>
            <p:ph idx="1"/>
          </p:nvPr>
        </p:nvSpPr>
        <p:spPr>
          <a:xfrm>
            <a:off x="457200" y="1892300"/>
            <a:ext cx="8229600" cy="4233863"/>
          </a:xfrm>
        </p:spPr>
        <p:txBody>
          <a:bodyPr>
            <a:noAutofit/>
          </a:bodyPr>
          <a:lstStyle/>
          <a:p>
            <a:r>
              <a:rPr lang="en-US" sz="2800" dirty="0" smtClean="0"/>
              <a:t>Probe the learner for their thought processes.</a:t>
            </a:r>
          </a:p>
          <a:p>
            <a:pPr lvl="1"/>
            <a:r>
              <a:rPr lang="en-US" dirty="0" smtClean="0"/>
              <a:t>Asking a learner is better than telling them because you get an idea of their level of understanding.</a:t>
            </a:r>
          </a:p>
          <a:p>
            <a:pPr lvl="1"/>
            <a:r>
              <a:rPr lang="en-US" dirty="0" smtClean="0"/>
              <a:t>Open ended questions can be used for more advanced learners.</a:t>
            </a:r>
          </a:p>
          <a:p>
            <a:pPr lvl="1"/>
            <a:r>
              <a:rPr lang="en-US" dirty="0" smtClean="0"/>
              <a:t>“What do you think is going on with the patient?” </a:t>
            </a:r>
            <a:r>
              <a:rPr lang="en-US" dirty="0"/>
              <a:t>“What is the supporting evidence</a:t>
            </a:r>
            <a:r>
              <a:rPr lang="en-US" dirty="0" smtClean="0"/>
              <a:t>?” What are the differential diagnoses?” “What is your plan?” “What is your rationale for your treatment?” </a:t>
            </a:r>
          </a:p>
          <a:p>
            <a:endParaRPr lang="en-US" sz="2800"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75946092"/>
      </p:ext>
    </p:extLst>
  </p:cSld>
  <p:clrMapOvr>
    <a:masterClrMapping/>
  </p:clrMapOvr>
  <mc:AlternateContent xmlns:mc="http://schemas.openxmlformats.org/markup-compatibility/2006" xmlns:p14="http://schemas.microsoft.com/office/powerpoint/2010/main">
    <mc:Choice Requires="p14">
      <p:transition spd="slow" p14:dur="2000" advTm="36820"/>
    </mc:Choice>
    <mc:Fallback xmlns="">
      <p:transition spd="slow" advTm="36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2962"/>
          </a:xfrm>
        </p:spPr>
        <p:txBody>
          <a:bodyPr>
            <a:normAutofit/>
          </a:bodyPr>
          <a:lstStyle/>
          <a:p>
            <a:r>
              <a:rPr lang="en-US" sz="4000" dirty="0" smtClean="0"/>
              <a:t>Ask the Learner</a:t>
            </a:r>
            <a:endParaRPr lang="en-US" sz="4000" dirty="0"/>
          </a:p>
        </p:txBody>
      </p:sp>
      <p:sp>
        <p:nvSpPr>
          <p:cNvPr id="3" name="Content Placeholder 2"/>
          <p:cNvSpPr>
            <a:spLocks noGrp="1"/>
          </p:cNvSpPr>
          <p:nvPr>
            <p:ph idx="1"/>
          </p:nvPr>
        </p:nvSpPr>
        <p:spPr>
          <a:xfrm>
            <a:off x="457200" y="1765300"/>
            <a:ext cx="8229600" cy="4622800"/>
          </a:xfrm>
        </p:spPr>
        <p:txBody>
          <a:bodyPr>
            <a:normAutofit lnSpcReduction="10000"/>
          </a:bodyPr>
          <a:lstStyle/>
          <a:p>
            <a:pPr lvl="1">
              <a:buFont typeface="Arial" pitchFamily="34" charset="0"/>
              <a:buChar char="•"/>
            </a:pPr>
            <a:r>
              <a:rPr lang="en-US" sz="3100" dirty="0"/>
              <a:t>New NP students need the most help in forming differentials and knowing what questions to ask to “rule out” the </a:t>
            </a:r>
            <a:r>
              <a:rPr lang="en-US" sz="3100" dirty="0" smtClean="0"/>
              <a:t>differentials.</a:t>
            </a:r>
          </a:p>
          <a:p>
            <a:pPr lvl="1">
              <a:buFont typeface="Arial" pitchFamily="34" charset="0"/>
              <a:buChar char="•"/>
            </a:pPr>
            <a:r>
              <a:rPr lang="en-US" sz="3100" dirty="0" smtClean="0"/>
              <a:t>Sometimes</a:t>
            </a:r>
            <a:r>
              <a:rPr lang="en-US" sz="3100" dirty="0"/>
              <a:t>, you may want to “prime” the learner by giving critical information to help initiate the </a:t>
            </a:r>
            <a:r>
              <a:rPr lang="en-US" sz="3100" dirty="0" smtClean="0"/>
              <a:t>visit.</a:t>
            </a:r>
          </a:p>
          <a:p>
            <a:pPr lvl="1">
              <a:buFont typeface="Arial" pitchFamily="34" charset="0"/>
              <a:buChar char="•"/>
            </a:pPr>
            <a:r>
              <a:rPr lang="en-US" sz="3100" dirty="0" smtClean="0"/>
              <a:t>The </a:t>
            </a:r>
            <a:r>
              <a:rPr lang="en-US" sz="3100" dirty="0"/>
              <a:t>learner should be prepared with resources to look up treatments for suspected </a:t>
            </a:r>
            <a:r>
              <a:rPr lang="en-US" sz="3100" dirty="0" smtClean="0"/>
              <a:t>diagnoses.</a:t>
            </a:r>
            <a:endParaRPr lang="en-US" sz="3100" dirty="0"/>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64472098"/>
      </p:ext>
    </p:extLst>
  </p:cSld>
  <p:clrMapOvr>
    <a:masterClrMapping/>
  </p:clrMapOvr>
  <mc:AlternateContent xmlns:mc="http://schemas.openxmlformats.org/markup-compatibility/2006" xmlns:p14="http://schemas.microsoft.com/office/powerpoint/2010/main">
    <mc:Choice Requires="p14">
      <p:transition spd="slow" p14:dur="2000" advTm="92503"/>
    </mc:Choice>
    <mc:Fallback xmlns="">
      <p:transition spd="slow" advTm="92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5162"/>
          </a:xfrm>
        </p:spPr>
        <p:txBody>
          <a:bodyPr>
            <a:normAutofit fontScale="90000"/>
          </a:bodyPr>
          <a:lstStyle/>
          <a:p>
            <a:r>
              <a:rPr lang="en-US" sz="4000" dirty="0" smtClean="0"/>
              <a:t>Get a Commitment</a:t>
            </a:r>
            <a:endParaRPr lang="en-US" sz="4000" dirty="0"/>
          </a:p>
        </p:txBody>
      </p:sp>
      <p:sp>
        <p:nvSpPr>
          <p:cNvPr id="3" name="Content Placeholder 2"/>
          <p:cNvSpPr>
            <a:spLocks noGrp="1"/>
          </p:cNvSpPr>
          <p:nvPr>
            <p:ph idx="1"/>
          </p:nvPr>
        </p:nvSpPr>
        <p:spPr>
          <a:xfrm>
            <a:off x="762000" y="1892300"/>
            <a:ext cx="7924800" cy="4513263"/>
          </a:xfrm>
        </p:spPr>
        <p:txBody>
          <a:bodyPr>
            <a:noAutofit/>
          </a:bodyPr>
          <a:lstStyle/>
          <a:p>
            <a:r>
              <a:rPr lang="en-US" sz="2000" dirty="0" smtClean="0"/>
              <a:t>Get a commitment for the student</a:t>
            </a:r>
          </a:p>
          <a:p>
            <a:pPr lvl="1"/>
            <a:r>
              <a:rPr lang="en-US" sz="2000" dirty="0" smtClean="0"/>
              <a:t>What do you think is going on with this patient?</a:t>
            </a:r>
          </a:p>
          <a:p>
            <a:r>
              <a:rPr lang="en-US" sz="2000" dirty="0" smtClean="0"/>
              <a:t>Help students “think on their feet”</a:t>
            </a:r>
          </a:p>
          <a:p>
            <a:r>
              <a:rPr lang="en-US" sz="2000" dirty="0" smtClean="0"/>
              <a:t>Probe for supporting evidence</a:t>
            </a:r>
          </a:p>
          <a:p>
            <a:pPr lvl="1"/>
            <a:r>
              <a:rPr lang="en-US" sz="2000" dirty="0" smtClean="0"/>
              <a:t>Why do you think that? What are the findings that led you to that diagnosis? Why did you choose an ACE inhibitor over a beta blocker? Help the learner think out loud.</a:t>
            </a:r>
          </a:p>
          <a:p>
            <a:r>
              <a:rPr lang="en-US" sz="2000" dirty="0" smtClean="0"/>
              <a:t>Teach general rules</a:t>
            </a:r>
          </a:p>
          <a:p>
            <a:pPr lvl="1"/>
            <a:r>
              <a:rPr lang="en-US" sz="2000" dirty="0" smtClean="0"/>
              <a:t>“Always do this when you see similar cases”</a:t>
            </a:r>
          </a:p>
          <a:p>
            <a:r>
              <a:rPr lang="en-US" sz="2000" dirty="0" smtClean="0"/>
              <a:t>Reinforce what was done right</a:t>
            </a:r>
          </a:p>
          <a:p>
            <a:pPr lvl="1"/>
            <a:r>
              <a:rPr lang="en-US" sz="2000" dirty="0" smtClean="0"/>
              <a:t>“Here is what you did right, and this is why it is important.”</a:t>
            </a:r>
          </a:p>
          <a:p>
            <a:r>
              <a:rPr lang="en-US" sz="2000" dirty="0" smtClean="0"/>
              <a:t>Correct mistakes</a:t>
            </a:r>
          </a:p>
          <a:p>
            <a:pPr lvl="1"/>
            <a:r>
              <a:rPr lang="en-US" sz="2000" dirty="0" smtClean="0"/>
              <a:t>“I will make suggestions on how to do it better.”</a:t>
            </a:r>
            <a:endParaRPr lang="en-US" sz="20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06686523"/>
      </p:ext>
    </p:extLst>
  </p:cSld>
  <p:clrMapOvr>
    <a:masterClrMapping/>
  </p:clrMapOvr>
  <mc:AlternateContent xmlns:mc="http://schemas.openxmlformats.org/markup-compatibility/2006" xmlns:p14="http://schemas.microsoft.com/office/powerpoint/2010/main">
    <mc:Choice Requires="p14">
      <p:transition spd="slow" p14:dur="2000" advTm="53296"/>
    </mc:Choice>
    <mc:Fallback xmlns="">
      <p:transition spd="slow" advTm="53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305800" cy="1143000"/>
          </a:xfrm>
        </p:spPr>
        <p:txBody>
          <a:bodyPr>
            <a:normAutofit fontScale="90000"/>
          </a:bodyPr>
          <a:lstStyle/>
          <a:p>
            <a:r>
              <a:rPr lang="en-US" dirty="0" smtClean="0"/>
              <a:t>Self Directed </a:t>
            </a:r>
            <a:r>
              <a:rPr lang="en-US" dirty="0"/>
              <a:t>L</a:t>
            </a:r>
            <a:r>
              <a:rPr lang="en-US" dirty="0" smtClean="0"/>
              <a:t>earning and Reflection</a:t>
            </a:r>
            <a:endParaRPr lang="en-US" dirty="0"/>
          </a:p>
        </p:txBody>
      </p:sp>
      <p:sp>
        <p:nvSpPr>
          <p:cNvPr id="3" name="Content Placeholder 2"/>
          <p:cNvSpPr>
            <a:spLocks noGrp="1"/>
          </p:cNvSpPr>
          <p:nvPr>
            <p:ph idx="1"/>
          </p:nvPr>
        </p:nvSpPr>
        <p:spPr>
          <a:xfrm>
            <a:off x="685800" y="1866900"/>
            <a:ext cx="8001000" cy="4259263"/>
          </a:xfrm>
        </p:spPr>
        <p:txBody>
          <a:bodyPr>
            <a:normAutofit fontScale="92500" lnSpcReduction="10000"/>
          </a:bodyPr>
          <a:lstStyle/>
          <a:p>
            <a:pPr marL="0" indent="0">
              <a:buNone/>
            </a:pPr>
            <a:r>
              <a:rPr lang="en-US" dirty="0"/>
              <a:t>1. Based on the </a:t>
            </a:r>
            <a:r>
              <a:rPr lang="en-US" dirty="0" smtClean="0"/>
              <a:t>patients </a:t>
            </a:r>
            <a:r>
              <a:rPr lang="en-US" dirty="0"/>
              <a:t>you saw today, what are your questions?</a:t>
            </a:r>
          </a:p>
          <a:p>
            <a:pPr marL="0" indent="0">
              <a:buNone/>
            </a:pPr>
            <a:r>
              <a:rPr lang="en-US" dirty="0"/>
              <a:t>2. What did you learn today?</a:t>
            </a:r>
          </a:p>
          <a:p>
            <a:pPr marL="0" indent="0">
              <a:buNone/>
            </a:pPr>
            <a:r>
              <a:rPr lang="en-US" dirty="0"/>
              <a:t>3. What is the most important thing that happened today?</a:t>
            </a:r>
          </a:p>
          <a:p>
            <a:pPr marL="0" indent="0">
              <a:buNone/>
            </a:pPr>
            <a:r>
              <a:rPr lang="en-US" dirty="0"/>
              <a:t>4. What is the one thing you would like to learn more about?</a:t>
            </a:r>
          </a:p>
          <a:p>
            <a:pPr marL="0" indent="0">
              <a:buNone/>
            </a:pPr>
            <a:r>
              <a:rPr lang="en-US" dirty="0"/>
              <a:t>5. What troubled you today?</a:t>
            </a:r>
          </a:p>
          <a:p>
            <a:pPr marL="0" indent="0">
              <a:buNone/>
            </a:pPr>
            <a:r>
              <a:rPr lang="en-US" dirty="0"/>
              <a:t>6. What might you improve on?</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60400217"/>
      </p:ext>
    </p:extLst>
  </p:cSld>
  <p:clrMapOvr>
    <a:masterClrMapping/>
  </p:clrMapOvr>
  <mc:AlternateContent xmlns:mc="http://schemas.openxmlformats.org/markup-compatibility/2006" xmlns:p14="http://schemas.microsoft.com/office/powerpoint/2010/main">
    <mc:Choice Requires="p14">
      <p:transition spd="slow" p14:dur="2000" advTm="41855"/>
    </mc:Choice>
    <mc:Fallback xmlns="">
      <p:transition spd="slow" advTm="41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229600" cy="1028700"/>
          </a:xfrm>
        </p:spPr>
        <p:txBody>
          <a:bodyPr>
            <a:normAutofit/>
          </a:bodyPr>
          <a:lstStyle/>
          <a:p>
            <a:r>
              <a:rPr lang="en-US" sz="4000" dirty="0" smtClean="0"/>
              <a:t>Student Preparation for Clinical</a:t>
            </a:r>
            <a:endParaRPr lang="en-US" sz="4000" dirty="0"/>
          </a:p>
        </p:txBody>
      </p:sp>
      <p:sp>
        <p:nvSpPr>
          <p:cNvPr id="3" name="Content Placeholder 2"/>
          <p:cNvSpPr>
            <a:spLocks noGrp="1"/>
          </p:cNvSpPr>
          <p:nvPr>
            <p:ph idx="1"/>
          </p:nvPr>
        </p:nvSpPr>
        <p:spPr>
          <a:xfrm>
            <a:off x="457200" y="1778000"/>
            <a:ext cx="8229600" cy="4348163"/>
          </a:xfrm>
        </p:spPr>
        <p:txBody>
          <a:bodyPr/>
          <a:lstStyle/>
          <a:p>
            <a:r>
              <a:rPr lang="en-US" dirty="0" smtClean="0"/>
              <a:t>Help the student with evidence based practice.</a:t>
            </a:r>
          </a:p>
          <a:p>
            <a:r>
              <a:rPr lang="en-US" dirty="0" smtClean="0"/>
              <a:t>Consider giving them homework such as: </a:t>
            </a:r>
          </a:p>
          <a:p>
            <a:pPr lvl="1"/>
            <a:r>
              <a:rPr lang="en-US" dirty="0" smtClean="0"/>
              <a:t>Is a 7 day course of Bactrim superior to a 3 day course?</a:t>
            </a:r>
          </a:p>
          <a:p>
            <a:pPr lvl="1"/>
            <a:r>
              <a:rPr lang="en-US" dirty="0" smtClean="0"/>
              <a:t>Read about uncomplicated cystitis.</a:t>
            </a:r>
          </a:p>
          <a:p>
            <a:r>
              <a:rPr lang="en-US" dirty="0" smtClean="0"/>
              <a:t>Follow up with them during the next meeting.</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5633916"/>
      </p:ext>
    </p:extLst>
  </p:cSld>
  <p:clrMapOvr>
    <a:masterClrMapping/>
  </p:clrMapOvr>
  <mc:AlternateContent xmlns:mc="http://schemas.openxmlformats.org/markup-compatibility/2006" xmlns:p14="http://schemas.microsoft.com/office/powerpoint/2010/main">
    <mc:Choice Requires="p14">
      <p:transition spd="slow" p14:dur="2000" advTm="28229"/>
    </mc:Choice>
    <mc:Fallback xmlns="">
      <p:transition spd="slow" advTm="28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9462"/>
          </a:xfrm>
        </p:spPr>
        <p:txBody>
          <a:bodyPr>
            <a:normAutofit/>
          </a:bodyPr>
          <a:lstStyle/>
          <a:p>
            <a:r>
              <a:rPr lang="en-US" sz="4000" dirty="0" smtClean="0"/>
              <a:t>Preceptor Pitfalls </a:t>
            </a:r>
            <a:endParaRPr lang="en-US" sz="4000" dirty="0"/>
          </a:p>
        </p:txBody>
      </p:sp>
      <p:sp>
        <p:nvSpPr>
          <p:cNvPr id="3" name="Content Placeholder 2"/>
          <p:cNvSpPr>
            <a:spLocks noGrp="1"/>
          </p:cNvSpPr>
          <p:nvPr>
            <p:ph idx="1"/>
          </p:nvPr>
        </p:nvSpPr>
        <p:spPr>
          <a:xfrm>
            <a:off x="457200" y="1854200"/>
            <a:ext cx="8229600" cy="4271963"/>
          </a:xfrm>
        </p:spPr>
        <p:txBody>
          <a:bodyPr>
            <a:normAutofit/>
          </a:bodyPr>
          <a:lstStyle/>
          <a:p>
            <a:r>
              <a:rPr lang="en-US" dirty="0" smtClean="0"/>
              <a:t>Taking over the case.</a:t>
            </a:r>
          </a:p>
          <a:p>
            <a:r>
              <a:rPr lang="en-US" dirty="0" smtClean="0"/>
              <a:t>Asking too many questions.</a:t>
            </a:r>
          </a:p>
          <a:p>
            <a:r>
              <a:rPr lang="en-US" dirty="0" smtClean="0"/>
              <a:t>Not allowing sufficient “wait time.”</a:t>
            </a:r>
          </a:p>
          <a:p>
            <a:r>
              <a:rPr lang="en-US" dirty="0" smtClean="0"/>
              <a:t>Pushing the learner past his or her ability.</a:t>
            </a:r>
          </a:p>
          <a:p>
            <a:r>
              <a:rPr lang="en-US" dirty="0" smtClean="0"/>
              <a:t>Not giving feedback.</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34406532"/>
      </p:ext>
    </p:extLst>
  </p:cSld>
  <p:clrMapOvr>
    <a:masterClrMapping/>
  </p:clrMapOvr>
  <mc:AlternateContent xmlns:mc="http://schemas.openxmlformats.org/markup-compatibility/2006" xmlns:p14="http://schemas.microsoft.com/office/powerpoint/2010/main">
    <mc:Choice Requires="p14">
      <p:transition spd="slow" p14:dur="2000" advTm="52809"/>
    </mc:Choice>
    <mc:Fallback xmlns="">
      <p:transition spd="slow" advTm="52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dirty="0" smtClean="0"/>
              <a:t>Giving </a:t>
            </a:r>
            <a:r>
              <a:rPr lang="en-US" dirty="0"/>
              <a:t>F</a:t>
            </a:r>
            <a:r>
              <a:rPr lang="en-US" dirty="0" smtClean="0"/>
              <a:t>eedback </a:t>
            </a:r>
            <a:r>
              <a:rPr lang="en-US" dirty="0"/>
              <a:t>to the L</a:t>
            </a:r>
            <a:r>
              <a:rPr lang="en-US" dirty="0" smtClean="0"/>
              <a:t>earner</a:t>
            </a:r>
            <a:r>
              <a:rPr lang="en-US" dirty="0"/>
              <a:t/>
            </a:r>
            <a:br>
              <a:rPr lang="en-US" dirty="0"/>
            </a:br>
            <a:endParaRPr lang="en-US" dirty="0"/>
          </a:p>
        </p:txBody>
      </p:sp>
      <p:sp>
        <p:nvSpPr>
          <p:cNvPr id="3" name="Content Placeholder 2"/>
          <p:cNvSpPr>
            <a:spLocks noGrp="1"/>
          </p:cNvSpPr>
          <p:nvPr>
            <p:ph idx="1"/>
          </p:nvPr>
        </p:nvSpPr>
        <p:spPr>
          <a:xfrm>
            <a:off x="457200" y="1854200"/>
            <a:ext cx="8229600" cy="4271963"/>
          </a:xfrm>
        </p:spPr>
        <p:txBody>
          <a:bodyPr/>
          <a:lstStyle/>
          <a:p>
            <a:r>
              <a:rPr lang="en-US" dirty="0" smtClean="0"/>
              <a:t>Ask your patients regarding their experience with the learner. </a:t>
            </a:r>
          </a:p>
          <a:p>
            <a:r>
              <a:rPr lang="en-US" dirty="0" smtClean="0"/>
              <a:t>Brief and formal feedback is recommended.</a:t>
            </a:r>
          </a:p>
          <a:p>
            <a:r>
              <a:rPr lang="en-US" dirty="0" smtClean="0"/>
              <a:t>Most errors that persist with students are the result of insufficient feedback.</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599163213"/>
      </p:ext>
    </p:extLst>
  </p:cSld>
  <p:clrMapOvr>
    <a:masterClrMapping/>
  </p:clrMapOvr>
  <mc:AlternateContent xmlns:mc="http://schemas.openxmlformats.org/markup-compatibility/2006" xmlns:p14="http://schemas.microsoft.com/office/powerpoint/2010/main">
    <mc:Choice Requires="p14">
      <p:transition spd="slow" p14:dur="2000" advTm="23704"/>
    </mc:Choice>
    <mc:Fallback xmlns="">
      <p:transition spd="slow" advTm="23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0562"/>
          </a:xfrm>
        </p:spPr>
        <p:txBody>
          <a:bodyPr>
            <a:normAutofit fontScale="90000"/>
          </a:bodyPr>
          <a:lstStyle/>
          <a:p>
            <a:r>
              <a:rPr lang="en-US" sz="4000" dirty="0" smtClean="0"/>
              <a:t>Feedback Tips</a:t>
            </a:r>
            <a:endParaRPr lang="en-US" sz="4000" dirty="0"/>
          </a:p>
        </p:txBody>
      </p:sp>
      <p:sp>
        <p:nvSpPr>
          <p:cNvPr id="3" name="Content Placeholder 2"/>
          <p:cNvSpPr>
            <a:spLocks noGrp="1"/>
          </p:cNvSpPr>
          <p:nvPr>
            <p:ph idx="1"/>
          </p:nvPr>
        </p:nvSpPr>
        <p:spPr>
          <a:xfrm>
            <a:off x="457200" y="1879600"/>
            <a:ext cx="8229600" cy="4246563"/>
          </a:xfrm>
        </p:spPr>
        <p:txBody>
          <a:bodyPr>
            <a:normAutofit fontScale="92500" lnSpcReduction="20000"/>
          </a:bodyPr>
          <a:lstStyle/>
          <a:p>
            <a:r>
              <a:rPr lang="en-US" dirty="0" smtClean="0"/>
              <a:t>The goal is to:</a:t>
            </a:r>
          </a:p>
          <a:p>
            <a:pPr lvl="1"/>
            <a:r>
              <a:rPr lang="en-US" dirty="0" smtClean="0"/>
              <a:t>Provide feedback that is respectful to the learner.</a:t>
            </a:r>
          </a:p>
          <a:p>
            <a:pPr lvl="1"/>
            <a:r>
              <a:rPr lang="en-US" dirty="0" smtClean="0"/>
              <a:t>Results in change of behavior.</a:t>
            </a:r>
          </a:p>
          <a:p>
            <a:r>
              <a:rPr lang="en-US" dirty="0" smtClean="0"/>
              <a:t>Set expectations-feedback that is expected is more easily accepted by the learner.</a:t>
            </a:r>
          </a:p>
          <a:p>
            <a:r>
              <a:rPr lang="en-US" dirty="0" smtClean="0"/>
              <a:t>The purpose is for continued improvement.</a:t>
            </a:r>
          </a:p>
          <a:p>
            <a:r>
              <a:rPr lang="en-US" dirty="0" smtClean="0"/>
              <a:t>Focus the feedback in terms on describing behaviors that can be changed and focus on future behavior.</a:t>
            </a:r>
          </a:p>
          <a:p>
            <a:r>
              <a:rPr lang="en-US" dirty="0" smtClean="0"/>
              <a:t>Learner self assessment can be helpful.</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12491027"/>
      </p:ext>
    </p:extLst>
  </p:cSld>
  <p:clrMapOvr>
    <a:masterClrMapping/>
  </p:clrMapOvr>
  <mc:AlternateContent xmlns:mc="http://schemas.openxmlformats.org/markup-compatibility/2006" xmlns:p14="http://schemas.microsoft.com/office/powerpoint/2010/main">
    <mc:Choice Requires="p14">
      <p:transition spd="slow" p14:dur="2000" advTm="43746"/>
    </mc:Choice>
    <mc:Fallback xmlns="">
      <p:transition spd="slow" advTm="43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4062"/>
          </a:xfrm>
        </p:spPr>
        <p:txBody>
          <a:bodyPr>
            <a:normAutofit fontScale="90000"/>
          </a:bodyPr>
          <a:lstStyle/>
          <a:p>
            <a:r>
              <a:rPr lang="en-US" dirty="0" smtClean="0"/>
              <a:t>Feedback Sandwich</a:t>
            </a:r>
            <a:endParaRPr lang="en-US" dirty="0"/>
          </a:p>
        </p:txBody>
      </p:sp>
      <p:sp>
        <p:nvSpPr>
          <p:cNvPr id="3" name="Content Placeholder 2"/>
          <p:cNvSpPr>
            <a:spLocks noGrp="1"/>
          </p:cNvSpPr>
          <p:nvPr>
            <p:ph idx="1"/>
          </p:nvPr>
        </p:nvSpPr>
        <p:spPr>
          <a:xfrm>
            <a:off x="457200" y="1892300"/>
            <a:ext cx="8229600" cy="4233863"/>
          </a:xfrm>
        </p:spPr>
        <p:txBody>
          <a:bodyPr/>
          <a:lstStyle/>
          <a:p>
            <a:r>
              <a:rPr lang="en-US" dirty="0" smtClean="0"/>
              <a:t>What was done wrong?</a:t>
            </a:r>
          </a:p>
          <a:p>
            <a:r>
              <a:rPr lang="en-US" dirty="0" smtClean="0"/>
              <a:t>What was done right?</a:t>
            </a:r>
          </a:p>
          <a:p>
            <a:r>
              <a:rPr lang="en-US" dirty="0" smtClean="0"/>
              <a:t>What can be done next time?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16605018"/>
      </p:ext>
    </p:extLst>
  </p:cSld>
  <p:clrMapOvr>
    <a:masterClrMapping/>
  </p:clrMapOvr>
  <mc:AlternateContent xmlns:mc="http://schemas.openxmlformats.org/markup-compatibility/2006" xmlns:p14="http://schemas.microsoft.com/office/powerpoint/2010/main">
    <mc:Choice Requires="p14">
      <p:transition spd="slow" p14:dur="2000" advTm="13106"/>
    </mc:Choice>
    <mc:Fallback xmlns="">
      <p:transition spd="slow" advTm="13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2962"/>
          </a:xfrm>
        </p:spPr>
        <p:txBody>
          <a:bodyPr>
            <a:normAutofit/>
          </a:bodyPr>
          <a:lstStyle/>
          <a:p>
            <a:r>
              <a:rPr lang="en-US" sz="4000" dirty="0" smtClean="0"/>
              <a:t>Barriers to Effective Feedback</a:t>
            </a:r>
            <a:endParaRPr lang="en-US" sz="4000" dirty="0"/>
          </a:p>
        </p:txBody>
      </p:sp>
      <p:sp>
        <p:nvSpPr>
          <p:cNvPr id="3" name="Content Placeholder 2"/>
          <p:cNvSpPr>
            <a:spLocks noGrp="1"/>
          </p:cNvSpPr>
          <p:nvPr>
            <p:ph idx="1"/>
          </p:nvPr>
        </p:nvSpPr>
        <p:spPr/>
        <p:txBody>
          <a:bodyPr/>
          <a:lstStyle/>
          <a:p>
            <a:r>
              <a:rPr lang="en-US" dirty="0" smtClean="0"/>
              <a:t>Fear of upsetting learner.</a:t>
            </a:r>
          </a:p>
          <a:p>
            <a:r>
              <a:rPr lang="en-US" dirty="0" smtClean="0"/>
              <a:t>Softening the feedback so that the message is lost.</a:t>
            </a:r>
          </a:p>
          <a:p>
            <a:r>
              <a:rPr lang="en-US" dirty="0" smtClean="0"/>
              <a:t>Written feedback tends to be more critical than face-to-face.</a:t>
            </a:r>
          </a:p>
          <a:p>
            <a:r>
              <a:rPr lang="en-US" dirty="0" smtClean="0"/>
              <a:t>Feedback may be too general.</a:t>
            </a:r>
          </a:p>
          <a:p>
            <a:r>
              <a:rPr lang="en-US" dirty="0" smtClean="0"/>
              <a:t>Grade inflation.</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02742075"/>
      </p:ext>
    </p:extLst>
  </p:cSld>
  <p:clrMapOvr>
    <a:masterClrMapping/>
  </p:clrMapOvr>
  <mc:AlternateContent xmlns:mc="http://schemas.openxmlformats.org/markup-compatibility/2006" xmlns:p14="http://schemas.microsoft.com/office/powerpoint/2010/main">
    <mc:Choice Requires="p14">
      <p:transition spd="slow" p14:dur="2000" advTm="63364"/>
    </mc:Choice>
    <mc:Fallback xmlns="">
      <p:transition spd="slow" advTm="63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1362"/>
          </a:xfrm>
        </p:spPr>
        <p:txBody>
          <a:bodyPr>
            <a:normAutofit fontScale="90000"/>
          </a:bodyPr>
          <a:lstStyle/>
          <a:p>
            <a:r>
              <a:rPr lang="en-US" dirty="0" smtClean="0"/>
              <a:t>Evaluation</a:t>
            </a:r>
            <a:endParaRPr lang="en-US" dirty="0"/>
          </a:p>
        </p:txBody>
      </p:sp>
      <p:sp>
        <p:nvSpPr>
          <p:cNvPr id="3" name="Content Placeholder 2"/>
          <p:cNvSpPr>
            <a:spLocks noGrp="1"/>
          </p:cNvSpPr>
          <p:nvPr>
            <p:ph idx="1"/>
          </p:nvPr>
        </p:nvSpPr>
        <p:spPr>
          <a:xfrm>
            <a:off x="457200" y="1803400"/>
            <a:ext cx="8229600" cy="4597400"/>
          </a:xfrm>
        </p:spPr>
        <p:txBody>
          <a:bodyPr>
            <a:normAutofit fontScale="85000" lnSpcReduction="20000"/>
          </a:bodyPr>
          <a:lstStyle/>
          <a:p>
            <a:r>
              <a:rPr lang="en-US" dirty="0" smtClean="0"/>
              <a:t>Formative and summative evaluations are required by the preceptor.</a:t>
            </a:r>
          </a:p>
          <a:p>
            <a:r>
              <a:rPr lang="en-US" dirty="0" smtClean="0"/>
              <a:t>Observe the student’s performance as often as possible. </a:t>
            </a:r>
          </a:p>
          <a:p>
            <a:pPr lvl="2"/>
            <a:r>
              <a:rPr lang="en-US" dirty="0" smtClean="0"/>
              <a:t>Directly observe vital history-taking and physical exam skills in order to give guidance to the learner.</a:t>
            </a:r>
          </a:p>
          <a:p>
            <a:r>
              <a:rPr lang="en-US" dirty="0" smtClean="0"/>
              <a:t>Student evaluation (grade) </a:t>
            </a:r>
            <a:r>
              <a:rPr lang="en-US" dirty="0"/>
              <a:t>is the responsibility of the NP faculty with input from the </a:t>
            </a:r>
            <a:r>
              <a:rPr lang="en-US" dirty="0" smtClean="0"/>
              <a:t>preceptor</a:t>
            </a:r>
          </a:p>
          <a:p>
            <a:r>
              <a:rPr lang="en-US" dirty="0" smtClean="0"/>
              <a:t>Let the clinical faculty know early on regarding student deficits.</a:t>
            </a:r>
          </a:p>
          <a:p>
            <a:r>
              <a:rPr lang="en-US" dirty="0" smtClean="0"/>
              <a:t>A Report of Unsatisfactory Work form needs to be completed by University clinical faculty for students that are not performing as expected.</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34556655"/>
      </p:ext>
    </p:extLst>
  </p:cSld>
  <p:clrMapOvr>
    <a:masterClrMapping/>
  </p:clrMapOvr>
  <mc:AlternateContent xmlns:mc="http://schemas.openxmlformats.org/markup-compatibility/2006" xmlns:p14="http://schemas.microsoft.com/office/powerpoint/2010/main">
    <mc:Choice Requires="p14">
      <p:transition spd="slow" p14:dur="2000" advTm="41910"/>
    </mc:Choice>
    <mc:Fallback xmlns="">
      <p:transition spd="slow" advTm="41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241300"/>
            <a:ext cx="7581900" cy="1176338"/>
          </a:xfrm>
        </p:spPr>
        <p:txBody>
          <a:bodyPr>
            <a:normAutofit fontScale="90000"/>
          </a:bodyPr>
          <a:lstStyle/>
          <a:p>
            <a:r>
              <a:rPr lang="en-US" dirty="0"/>
              <a:t>Behaviors that indicate the student is “getting it”</a:t>
            </a:r>
            <a:br>
              <a:rPr lang="en-US" dirty="0"/>
            </a:br>
            <a:endParaRPr lang="en-US" dirty="0"/>
          </a:p>
        </p:txBody>
      </p:sp>
      <p:sp>
        <p:nvSpPr>
          <p:cNvPr id="3" name="Content Placeholder 2"/>
          <p:cNvSpPr>
            <a:spLocks noGrp="1"/>
          </p:cNvSpPr>
          <p:nvPr>
            <p:ph idx="1"/>
          </p:nvPr>
        </p:nvSpPr>
        <p:spPr>
          <a:xfrm>
            <a:off x="457200" y="1778000"/>
            <a:ext cx="8229600" cy="4762500"/>
          </a:xfrm>
        </p:spPr>
        <p:txBody>
          <a:bodyPr>
            <a:normAutofit fontScale="92500" lnSpcReduction="20000"/>
          </a:bodyPr>
          <a:lstStyle/>
          <a:p>
            <a:r>
              <a:rPr lang="en-US" dirty="0" smtClean="0"/>
              <a:t>Presents </a:t>
            </a:r>
            <a:r>
              <a:rPr lang="en-US" dirty="0"/>
              <a:t>thorough, focused history and </a:t>
            </a:r>
            <a:r>
              <a:rPr lang="en-US" dirty="0" smtClean="0"/>
              <a:t>physical.</a:t>
            </a:r>
            <a:endParaRPr lang="en-US" dirty="0"/>
          </a:p>
          <a:p>
            <a:r>
              <a:rPr lang="en-US" dirty="0" smtClean="0"/>
              <a:t>Consistently </a:t>
            </a:r>
            <a:r>
              <a:rPr lang="en-US" dirty="0"/>
              <a:t>articulates sound decision </a:t>
            </a:r>
            <a:r>
              <a:rPr lang="en-US" dirty="0" smtClean="0"/>
              <a:t>making.</a:t>
            </a:r>
            <a:endParaRPr lang="en-US" dirty="0"/>
          </a:p>
          <a:p>
            <a:r>
              <a:rPr lang="en-US" dirty="0" smtClean="0"/>
              <a:t>Develops </a:t>
            </a:r>
            <a:r>
              <a:rPr lang="en-US" dirty="0"/>
              <a:t>and implements reasonable </a:t>
            </a:r>
            <a:r>
              <a:rPr lang="en-US" dirty="0" smtClean="0"/>
              <a:t>plan.</a:t>
            </a:r>
            <a:endParaRPr lang="en-US" dirty="0"/>
          </a:p>
          <a:p>
            <a:r>
              <a:rPr lang="en-US" dirty="0" smtClean="0"/>
              <a:t>Connects </a:t>
            </a:r>
            <a:r>
              <a:rPr lang="en-US" dirty="0"/>
              <a:t>with patient interpersonally in caring </a:t>
            </a:r>
            <a:r>
              <a:rPr lang="en-US" dirty="0" smtClean="0"/>
              <a:t>manner.</a:t>
            </a:r>
            <a:endParaRPr lang="en-US" dirty="0"/>
          </a:p>
          <a:p>
            <a:r>
              <a:rPr lang="en-US" dirty="0" smtClean="0"/>
              <a:t>Is </a:t>
            </a:r>
            <a:r>
              <a:rPr lang="en-US" dirty="0"/>
              <a:t>organized, independent, </a:t>
            </a:r>
            <a:r>
              <a:rPr lang="en-US" dirty="0" smtClean="0"/>
              <a:t>time-efficient.</a:t>
            </a:r>
            <a:endParaRPr lang="en-US" dirty="0"/>
          </a:p>
          <a:p>
            <a:r>
              <a:rPr lang="en-US" dirty="0" smtClean="0"/>
              <a:t>Is </a:t>
            </a:r>
            <a:r>
              <a:rPr lang="en-US" dirty="0"/>
              <a:t>self-confident but knows limits; asks for </a:t>
            </a:r>
            <a:r>
              <a:rPr lang="en-US" dirty="0" smtClean="0"/>
              <a:t>help.</a:t>
            </a:r>
            <a:endParaRPr lang="en-US" dirty="0"/>
          </a:p>
          <a:p>
            <a:r>
              <a:rPr lang="en-US" dirty="0" smtClean="0"/>
              <a:t>Has </a:t>
            </a:r>
            <a:r>
              <a:rPr lang="en-US" dirty="0"/>
              <a:t>holistic view of care; includes health promotion and disease </a:t>
            </a:r>
            <a:r>
              <a:rPr lang="en-US" dirty="0" smtClean="0"/>
              <a:t>prevention.</a:t>
            </a:r>
            <a:endParaRPr lang="en-US" dirty="0"/>
          </a:p>
          <a:p>
            <a:r>
              <a:rPr lang="en-US" dirty="0" smtClean="0"/>
              <a:t>Provides </a:t>
            </a:r>
            <a:r>
              <a:rPr lang="en-US" dirty="0"/>
              <a:t>concise charting and oral </a:t>
            </a:r>
            <a:r>
              <a:rPr lang="en-US" dirty="0" smtClean="0"/>
              <a:t>presentations.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773758"/>
      </p:ext>
    </p:extLst>
  </p:cSld>
  <p:clrMapOvr>
    <a:masterClrMapping/>
  </p:clrMapOvr>
  <mc:AlternateContent xmlns:mc="http://schemas.openxmlformats.org/markup-compatibility/2006" xmlns:p14="http://schemas.microsoft.com/office/powerpoint/2010/main">
    <mc:Choice Requires="p14">
      <p:transition spd="slow" p14:dur="2000" advTm="64064"/>
    </mc:Choice>
    <mc:Fallback xmlns="">
      <p:transition spd="slow" advTm="640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1362"/>
          </a:xfrm>
        </p:spPr>
        <p:txBody>
          <a:bodyPr>
            <a:normAutofit fontScale="90000"/>
          </a:bodyPr>
          <a:lstStyle/>
          <a:p>
            <a:r>
              <a:rPr lang="en-US" dirty="0" smtClean="0"/>
              <a:t>Red Flag Behaviors of Students</a:t>
            </a:r>
            <a:endParaRPr lang="en-US" dirty="0"/>
          </a:p>
        </p:txBody>
      </p:sp>
      <p:sp>
        <p:nvSpPr>
          <p:cNvPr id="3" name="Content Placeholder 2"/>
          <p:cNvSpPr>
            <a:spLocks noGrp="1"/>
          </p:cNvSpPr>
          <p:nvPr>
            <p:ph idx="1"/>
          </p:nvPr>
        </p:nvSpPr>
        <p:spPr>
          <a:xfrm>
            <a:off x="457200" y="1739900"/>
            <a:ext cx="8229600" cy="4699000"/>
          </a:xfrm>
        </p:spPr>
        <p:txBody>
          <a:bodyPr>
            <a:normAutofit fontScale="77500" lnSpcReduction="20000"/>
          </a:bodyPr>
          <a:lstStyle/>
          <a:p>
            <a:r>
              <a:rPr lang="en-US" dirty="0"/>
              <a:t>Is hesitant, anxious, defensive, not </a:t>
            </a:r>
            <a:r>
              <a:rPr lang="en-US" dirty="0" smtClean="0"/>
              <a:t>collegial.</a:t>
            </a:r>
            <a:endParaRPr lang="en-US" dirty="0"/>
          </a:p>
          <a:p>
            <a:r>
              <a:rPr lang="en-US" dirty="0" smtClean="0"/>
              <a:t>Has </a:t>
            </a:r>
            <a:r>
              <a:rPr lang="en-US" dirty="0"/>
              <a:t>uneasy rapport with patient and misses </a:t>
            </a:r>
            <a:r>
              <a:rPr lang="en-US" dirty="0" smtClean="0"/>
              <a:t>cues.</a:t>
            </a:r>
            <a:endParaRPr lang="en-US" dirty="0"/>
          </a:p>
          <a:p>
            <a:r>
              <a:rPr lang="en-US" dirty="0" smtClean="0"/>
              <a:t>Presents </a:t>
            </a:r>
            <a:r>
              <a:rPr lang="en-US" dirty="0"/>
              <a:t>less focused history and physical with excessive incomplete </a:t>
            </a:r>
            <a:r>
              <a:rPr lang="en-US" dirty="0" smtClean="0"/>
              <a:t>data.</a:t>
            </a:r>
            <a:endParaRPr lang="en-US" dirty="0"/>
          </a:p>
          <a:p>
            <a:r>
              <a:rPr lang="en-US" dirty="0" smtClean="0"/>
              <a:t>Performs </a:t>
            </a:r>
            <a:r>
              <a:rPr lang="en-US" dirty="0"/>
              <a:t>physical examination poorly, </a:t>
            </a:r>
            <a:r>
              <a:rPr lang="en-US" dirty="0" smtClean="0"/>
              <a:t>inconsistently.</a:t>
            </a:r>
            <a:endParaRPr lang="en-US" dirty="0"/>
          </a:p>
          <a:p>
            <a:r>
              <a:rPr lang="en-US" dirty="0" smtClean="0"/>
              <a:t>Is </a:t>
            </a:r>
            <a:r>
              <a:rPr lang="en-US" dirty="0"/>
              <a:t>unable to explain reasoning for </a:t>
            </a:r>
            <a:r>
              <a:rPr lang="en-US" dirty="0" smtClean="0"/>
              <a:t>diagnosis.</a:t>
            </a:r>
            <a:endParaRPr lang="en-US" dirty="0"/>
          </a:p>
          <a:p>
            <a:r>
              <a:rPr lang="en-US" dirty="0" smtClean="0"/>
              <a:t>Is </a:t>
            </a:r>
            <a:r>
              <a:rPr lang="en-US" dirty="0"/>
              <a:t>unable to prioritize patient </a:t>
            </a:r>
            <a:r>
              <a:rPr lang="en-US" dirty="0" smtClean="0"/>
              <a:t>problems.</a:t>
            </a:r>
            <a:endParaRPr lang="en-US" dirty="0"/>
          </a:p>
          <a:p>
            <a:r>
              <a:rPr lang="en-US" dirty="0" smtClean="0"/>
              <a:t>Is </a:t>
            </a:r>
            <a:r>
              <a:rPr lang="en-US" dirty="0"/>
              <a:t>unable to create plans </a:t>
            </a:r>
            <a:r>
              <a:rPr lang="en-US" dirty="0" smtClean="0"/>
              <a:t>independently.</a:t>
            </a:r>
            <a:endParaRPr lang="en-US" dirty="0"/>
          </a:p>
          <a:p>
            <a:r>
              <a:rPr lang="en-US" dirty="0" smtClean="0"/>
              <a:t>Misses </a:t>
            </a:r>
            <a:r>
              <a:rPr lang="en-US" dirty="0"/>
              <a:t>health education and disease prevention opportunities in </a:t>
            </a:r>
            <a:r>
              <a:rPr lang="en-US" dirty="0" smtClean="0"/>
              <a:t>plan.</a:t>
            </a:r>
            <a:endParaRPr lang="en-US" dirty="0"/>
          </a:p>
          <a:p>
            <a:r>
              <a:rPr lang="en-US" dirty="0" smtClean="0"/>
              <a:t>Is </a:t>
            </a:r>
            <a:r>
              <a:rPr lang="en-US" dirty="0"/>
              <a:t>unsure of tests to </a:t>
            </a:r>
            <a:r>
              <a:rPr lang="en-US" dirty="0" smtClean="0"/>
              <a:t>order.</a:t>
            </a:r>
            <a:endParaRPr lang="en-US" dirty="0"/>
          </a:p>
          <a:p>
            <a:r>
              <a:rPr lang="en-US" dirty="0" smtClean="0"/>
              <a:t>Is </a:t>
            </a:r>
            <a:r>
              <a:rPr lang="en-US" dirty="0"/>
              <a:t>unable to provide clear charting and </a:t>
            </a:r>
            <a:r>
              <a:rPr lang="en-US" dirty="0" smtClean="0"/>
              <a:t>presentations.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17500223"/>
      </p:ext>
    </p:extLst>
  </p:cSld>
  <p:clrMapOvr>
    <a:masterClrMapping/>
  </p:clrMapOvr>
  <mc:AlternateContent xmlns:mc="http://schemas.openxmlformats.org/markup-compatibility/2006" xmlns:p14="http://schemas.microsoft.com/office/powerpoint/2010/main">
    <mc:Choice Requires="p14">
      <p:transition spd="slow" p14:dur="2000" advTm="60329"/>
    </mc:Choice>
    <mc:Fallback xmlns="">
      <p:transition spd="slow" advTm="60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6262"/>
          </a:xfrm>
        </p:spPr>
        <p:txBody>
          <a:bodyPr>
            <a:normAutofit fontScale="90000"/>
          </a:bodyPr>
          <a:lstStyle/>
          <a:p>
            <a:r>
              <a:rPr lang="en-US" dirty="0" smtClean="0"/>
              <a:t>Addressing Problems with Learner’s Clinical Performance</a:t>
            </a:r>
            <a:endParaRPr lang="en-US" dirty="0"/>
          </a:p>
        </p:txBody>
      </p:sp>
      <p:sp>
        <p:nvSpPr>
          <p:cNvPr id="3" name="Content Placeholder 2"/>
          <p:cNvSpPr>
            <a:spLocks noGrp="1"/>
          </p:cNvSpPr>
          <p:nvPr>
            <p:ph idx="1"/>
          </p:nvPr>
        </p:nvSpPr>
        <p:spPr>
          <a:xfrm>
            <a:off x="457200" y="1739900"/>
            <a:ext cx="8229600" cy="4386263"/>
          </a:xfrm>
        </p:spPr>
        <p:txBody>
          <a:bodyPr>
            <a:normAutofit fontScale="92500" lnSpcReduction="10000"/>
          </a:bodyPr>
          <a:lstStyle/>
          <a:p>
            <a:r>
              <a:rPr lang="en-US" dirty="0" smtClean="0"/>
              <a:t>Steps for problem/conflict management include recognition, assessment, strategy, and prevention.</a:t>
            </a:r>
          </a:p>
          <a:p>
            <a:r>
              <a:rPr lang="en-US" dirty="0" smtClean="0"/>
              <a:t>Talk to student.</a:t>
            </a:r>
          </a:p>
          <a:p>
            <a:r>
              <a:rPr lang="en-US" dirty="0" smtClean="0"/>
              <a:t>Contact FAU clinical faculty.</a:t>
            </a:r>
          </a:p>
          <a:p>
            <a:r>
              <a:rPr lang="en-US" dirty="0" smtClean="0"/>
              <a:t>Keep notes with specific examples.</a:t>
            </a:r>
          </a:p>
          <a:p>
            <a:r>
              <a:rPr lang="en-US" dirty="0" smtClean="0"/>
              <a:t>Try different teaching strategies.</a:t>
            </a:r>
          </a:p>
          <a:p>
            <a:r>
              <a:rPr lang="en-US" dirty="0" smtClean="0"/>
              <a:t>Does the learner need exposure to different types of patients?</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85293126"/>
      </p:ext>
    </p:extLst>
  </p:cSld>
  <p:clrMapOvr>
    <a:masterClrMapping/>
  </p:clrMapOvr>
  <mc:AlternateContent xmlns:mc="http://schemas.openxmlformats.org/markup-compatibility/2006" xmlns:p14="http://schemas.microsoft.com/office/powerpoint/2010/main">
    <mc:Choice Requires="p14">
      <p:transition spd="slow" p14:dur="2000" advTm="70943"/>
    </mc:Choice>
    <mc:Fallback xmlns="">
      <p:transition spd="slow" advTm="70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700"/>
            <a:ext cx="8229600" cy="1557338"/>
          </a:xfrm>
        </p:spPr>
        <p:txBody>
          <a:bodyPr>
            <a:normAutofit/>
          </a:bodyPr>
          <a:lstStyle/>
          <a:p>
            <a:r>
              <a:rPr lang="en-US" sz="4000" dirty="0" smtClean="0"/>
              <a:t>Site Visit by FAU Clinical Faculty</a:t>
            </a:r>
            <a:endParaRPr lang="en-US" sz="4000" dirty="0"/>
          </a:p>
        </p:txBody>
      </p:sp>
      <p:sp>
        <p:nvSpPr>
          <p:cNvPr id="3" name="Content Placeholder 2"/>
          <p:cNvSpPr>
            <a:spLocks noGrp="1"/>
          </p:cNvSpPr>
          <p:nvPr>
            <p:ph sz="half" idx="1"/>
          </p:nvPr>
        </p:nvSpPr>
        <p:spPr>
          <a:xfrm>
            <a:off x="457200" y="1828800"/>
            <a:ext cx="4038600" cy="4297363"/>
          </a:xfrm>
        </p:spPr>
        <p:txBody>
          <a:bodyPr>
            <a:normAutofit fontScale="85000" lnSpcReduction="10000"/>
          </a:bodyPr>
          <a:lstStyle/>
          <a:p>
            <a:r>
              <a:rPr lang="en-US" dirty="0" smtClean="0"/>
              <a:t>Clinical faculty are required to come to the site to evaluate the student.</a:t>
            </a:r>
          </a:p>
          <a:p>
            <a:r>
              <a:rPr lang="en-US" dirty="0" smtClean="0"/>
              <a:t>We will observe like a “fly on the wall” without providing input until after the students has presented to the preceptor.</a:t>
            </a:r>
          </a:p>
          <a:p>
            <a:r>
              <a:rPr lang="en-US" dirty="0" smtClean="0"/>
              <a:t>A brief visit with the preceptor in private is requested.</a:t>
            </a:r>
          </a:p>
        </p:txBody>
      </p:sp>
      <p:sp>
        <p:nvSpPr>
          <p:cNvPr id="5" name="Content Placeholder 4"/>
          <p:cNvSpPr>
            <a:spLocks noGrp="1"/>
          </p:cNvSpPr>
          <p:nvPr>
            <p:ph sz="half" idx="2"/>
          </p:nvPr>
        </p:nvSpPr>
        <p:spPr/>
        <p:txBody>
          <a:bodyPr>
            <a:normAutofit fontScale="85000" lnSpcReduction="10000"/>
          </a:bodyPr>
          <a:lstStyle/>
          <a:p>
            <a:pPr marL="0" indent="0">
              <a:buNone/>
            </a:pPr>
            <a:endParaRPr lang="en-US" dirty="0"/>
          </a:p>
        </p:txBody>
      </p:sp>
      <p:pic>
        <p:nvPicPr>
          <p:cNvPr id="2050" name="Picture 2" descr="C:\Program Files\Microsoft Office\MEDIA\CAGCAT10\j02341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4000" y="4456108"/>
            <a:ext cx="1739900" cy="1494538"/>
          </a:xfrm>
          <a:prstGeom prst="rect">
            <a:avLst/>
          </a:prstGeom>
          <a:noFill/>
          <a:ln w="57150">
            <a:solidFill>
              <a:srgbClr val="002060"/>
            </a:solidFill>
          </a:ln>
          <a:extLst>
            <a:ext uri="{909E8E84-426E-40DD-AFC4-6F175D3DCCD1}">
              <a14:hiddenFill xmlns:a14="http://schemas.microsoft.com/office/drawing/2010/main">
                <a:solidFill>
                  <a:srgbClr val="FFFFFF"/>
                </a:solidFill>
              </a14:hiddenFill>
            </a:ext>
          </a:extLst>
        </p:spPr>
      </p:pic>
      <p:pic>
        <p:nvPicPr>
          <p:cNvPr id="1026" name="Picture 2" descr="http://3.bp.blogspot.com/_Joga8g6E3OM/SIiKMrte4CI/AAAAAAAAA_E/CniL8ttDi1Q/s400/fly+on+the+w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8700" y="1942304"/>
            <a:ext cx="2374900" cy="1925639"/>
          </a:xfrm>
          <a:prstGeom prst="rect">
            <a:avLst/>
          </a:prstGeom>
          <a:noFill/>
          <a:ln w="57150">
            <a:solidFill>
              <a:srgbClr val="002060"/>
            </a:solidFill>
          </a:ln>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85361393"/>
      </p:ext>
    </p:extLst>
  </p:cSld>
  <p:clrMapOvr>
    <a:masterClrMapping/>
  </p:clrMapOvr>
  <mc:AlternateContent xmlns:mc="http://schemas.openxmlformats.org/markup-compatibility/2006" xmlns:p14="http://schemas.microsoft.com/office/powerpoint/2010/main">
    <mc:Choice Requires="p14">
      <p:transition spd="slow" p14:dur="2000" advTm="191761"/>
    </mc:Choice>
    <mc:Fallback xmlns="">
      <p:transition spd="slow" advTm="191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4000" dirty="0" smtClean="0"/>
              <a:t>Site Visit Performance Form</a:t>
            </a:r>
            <a:endParaRPr lang="en-US" sz="4000"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1600" y="0"/>
            <a:ext cx="9245600" cy="6858000"/>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7431102"/>
      </p:ext>
    </p:extLst>
  </p:cSld>
  <p:clrMapOvr>
    <a:masterClrMapping/>
  </p:clrMapOvr>
  <mc:AlternateContent xmlns:mc="http://schemas.openxmlformats.org/markup-compatibility/2006" xmlns:p14="http://schemas.microsoft.com/office/powerpoint/2010/main">
    <mc:Choice Requires="p14">
      <p:transition spd="slow" p14:dur="2000" advTm="68142"/>
    </mc:Choice>
    <mc:Fallback xmlns="">
      <p:transition spd="slow" advTm="681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smtClean="0"/>
              <a:t>Summary and Evaluation</a:t>
            </a:r>
            <a:endParaRPr lang="en-US" sz="4000" dirty="0"/>
          </a:p>
        </p:txBody>
      </p:sp>
      <p:sp>
        <p:nvSpPr>
          <p:cNvPr id="3" name="Content Placeholder 2"/>
          <p:cNvSpPr>
            <a:spLocks noGrp="1"/>
          </p:cNvSpPr>
          <p:nvPr>
            <p:ph idx="1"/>
          </p:nvPr>
        </p:nvSpPr>
        <p:spPr>
          <a:xfrm>
            <a:off x="457200" y="2006600"/>
            <a:ext cx="8229600" cy="4525963"/>
          </a:xfrm>
        </p:spPr>
        <p:txBody>
          <a:bodyPr/>
          <a:lstStyle/>
          <a:p>
            <a:r>
              <a:rPr lang="en-US" dirty="0" smtClean="0"/>
              <a:t>Please send me an email with your suggestions on how to improve this preceptor orientation presentation.</a:t>
            </a:r>
          </a:p>
          <a:p>
            <a:pPr lvl="1"/>
            <a:r>
              <a:rPr lang="en-US" dirty="0" smtClean="0">
                <a:hlinkClick r:id="rId4"/>
              </a:rPr>
              <a:t>Lpalma@fau.edu</a:t>
            </a:r>
            <a:endParaRPr lang="en-US" dirty="0" smtClean="0"/>
          </a:p>
          <a:p>
            <a:pPr lvl="1"/>
            <a:r>
              <a:rPr lang="en-US" dirty="0" smtClean="0"/>
              <a:t>Call or text me (preferred) at 954 815-0644.</a:t>
            </a:r>
          </a:p>
          <a:p>
            <a:pPr lvl="1"/>
            <a:r>
              <a:rPr lang="en-US" dirty="0" smtClean="0"/>
              <a:t>Office number is 561 297-3726. </a:t>
            </a:r>
          </a:p>
          <a:p>
            <a:r>
              <a:rPr lang="en-US" dirty="0" smtClean="0"/>
              <a:t>College on Nursing Website is located at: http://nursing.fau.edu</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45003316"/>
      </p:ext>
    </p:extLst>
  </p:cSld>
  <p:clrMapOvr>
    <a:masterClrMapping/>
  </p:clrMapOvr>
  <mc:AlternateContent xmlns:mc="http://schemas.openxmlformats.org/markup-compatibility/2006" xmlns:p14="http://schemas.microsoft.com/office/powerpoint/2010/main">
    <mc:Choice Requires="p14">
      <p:transition spd="slow" p14:dur="2000" advTm="16001"/>
    </mc:Choice>
    <mc:Fallback xmlns="">
      <p:transition spd="slow" advTm="16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Contact Information</a:t>
            </a:r>
            <a:endParaRPr lang="en-US" dirty="0"/>
          </a:p>
        </p:txBody>
      </p:sp>
      <p:sp>
        <p:nvSpPr>
          <p:cNvPr id="3" name="Content Placeholder 2"/>
          <p:cNvSpPr>
            <a:spLocks noGrp="1"/>
          </p:cNvSpPr>
          <p:nvPr>
            <p:ph idx="1"/>
          </p:nvPr>
        </p:nvSpPr>
        <p:spPr>
          <a:xfrm>
            <a:off x="457200" y="1765300"/>
            <a:ext cx="8229600" cy="4775200"/>
          </a:xfrm>
        </p:spPr>
        <p:txBody>
          <a:bodyPr>
            <a:normAutofit fontScale="62500" lnSpcReduction="20000"/>
          </a:bodyPr>
          <a:lstStyle/>
          <a:p>
            <a:pPr lvl="0"/>
            <a:r>
              <a:rPr lang="en-US" sz="3400" dirty="0"/>
              <a:t>Shirley Gordon Assistant Dean Graduate Program </a:t>
            </a:r>
            <a:endParaRPr lang="en-US" sz="3400" dirty="0" smtClean="0"/>
          </a:p>
          <a:p>
            <a:pPr lvl="1"/>
            <a:r>
              <a:rPr lang="en-US" sz="3000" u="sng" dirty="0" smtClean="0">
                <a:hlinkClick r:id="rId2"/>
              </a:rPr>
              <a:t>sgordon@fau.edu</a:t>
            </a:r>
            <a:r>
              <a:rPr lang="en-US" sz="3000" dirty="0" smtClean="0"/>
              <a:t> </a:t>
            </a:r>
            <a:r>
              <a:rPr lang="en-US" sz="3000" dirty="0"/>
              <a:t>561 297-3389</a:t>
            </a:r>
          </a:p>
          <a:p>
            <a:pPr lvl="0"/>
            <a:r>
              <a:rPr lang="en-US" sz="3400" dirty="0"/>
              <a:t>Carol Kruse Master’s Program </a:t>
            </a:r>
            <a:r>
              <a:rPr lang="en-US" sz="3400" dirty="0" smtClean="0"/>
              <a:t>Assistant</a:t>
            </a:r>
          </a:p>
          <a:p>
            <a:pPr lvl="1"/>
            <a:r>
              <a:rPr lang="en-US" sz="3000" dirty="0" smtClean="0"/>
              <a:t> </a:t>
            </a:r>
            <a:r>
              <a:rPr lang="en-US" sz="3000" u="sng" dirty="0">
                <a:hlinkClick r:id="rId3"/>
              </a:rPr>
              <a:t>ckruse@fau.edu</a:t>
            </a:r>
            <a:r>
              <a:rPr lang="en-US" sz="3000" dirty="0"/>
              <a:t> 561 297-3261</a:t>
            </a:r>
          </a:p>
          <a:p>
            <a:pPr lvl="0"/>
            <a:r>
              <a:rPr lang="en-US" sz="3400" dirty="0"/>
              <a:t>Josie Weiss Harbor Branch Campus Coordinator </a:t>
            </a:r>
            <a:endParaRPr lang="en-US" sz="3400" dirty="0" smtClean="0"/>
          </a:p>
          <a:p>
            <a:pPr lvl="1"/>
            <a:r>
              <a:rPr lang="en-US" sz="3000" u="sng" dirty="0" smtClean="0">
                <a:hlinkClick r:id="rId4"/>
              </a:rPr>
              <a:t>jweiss21@fau.edu</a:t>
            </a:r>
            <a:r>
              <a:rPr lang="en-US" sz="3000" dirty="0" smtClean="0"/>
              <a:t> </a:t>
            </a:r>
            <a:r>
              <a:rPr lang="en-US" sz="3000" dirty="0"/>
              <a:t>772-873-3374</a:t>
            </a:r>
          </a:p>
          <a:p>
            <a:pPr lvl="0"/>
            <a:r>
              <a:rPr lang="en-US" sz="3400" dirty="0"/>
              <a:t>Debra Hain AGNP Lead </a:t>
            </a:r>
            <a:r>
              <a:rPr lang="en-US" sz="3400" dirty="0" smtClean="0"/>
              <a:t>Faculty</a:t>
            </a:r>
          </a:p>
          <a:p>
            <a:pPr lvl="1"/>
            <a:r>
              <a:rPr lang="en-US" sz="3000" dirty="0" smtClean="0"/>
              <a:t> </a:t>
            </a:r>
            <a:r>
              <a:rPr lang="en-US" sz="3000" u="sng" dirty="0">
                <a:hlinkClick r:id="rId5"/>
              </a:rPr>
              <a:t>dhain@fau.edu</a:t>
            </a:r>
            <a:r>
              <a:rPr lang="en-US" sz="3000" dirty="0"/>
              <a:t> 561 297-4301 </a:t>
            </a:r>
          </a:p>
          <a:p>
            <a:pPr lvl="0"/>
            <a:r>
              <a:rPr lang="en-US" sz="3400" dirty="0"/>
              <a:t>Sue </a:t>
            </a:r>
            <a:r>
              <a:rPr lang="en-US" sz="3400" dirty="0" err="1"/>
              <a:t>Bulfin</a:t>
            </a:r>
            <a:r>
              <a:rPr lang="en-US" sz="3400" dirty="0"/>
              <a:t> Director of the Doctor on Nursing Program </a:t>
            </a:r>
            <a:r>
              <a:rPr lang="en-US" sz="3400" dirty="0" smtClean="0"/>
              <a:t>(DNP)</a:t>
            </a:r>
          </a:p>
          <a:p>
            <a:pPr lvl="1"/>
            <a:r>
              <a:rPr lang="en-US" sz="3000" u="sng" dirty="0" smtClean="0">
                <a:hlinkClick r:id="rId6"/>
              </a:rPr>
              <a:t>sbulfin@fau.edu</a:t>
            </a:r>
            <a:r>
              <a:rPr lang="en-US" sz="3000" dirty="0" smtClean="0"/>
              <a:t> </a:t>
            </a:r>
            <a:r>
              <a:rPr lang="en-US" sz="3000" dirty="0"/>
              <a:t>561 297-3600 </a:t>
            </a:r>
          </a:p>
          <a:p>
            <a:pPr lvl="0"/>
            <a:r>
              <a:rPr lang="en-US" sz="3400" dirty="0" err="1"/>
              <a:t>Krisa</a:t>
            </a:r>
            <a:r>
              <a:rPr lang="en-US" sz="3400" dirty="0"/>
              <a:t> Kolbe DNP Program Assistant </a:t>
            </a:r>
            <a:endParaRPr lang="en-US" sz="3400" dirty="0" smtClean="0"/>
          </a:p>
          <a:p>
            <a:pPr lvl="1"/>
            <a:r>
              <a:rPr lang="en-US" sz="3000" u="sng" dirty="0" smtClean="0">
                <a:hlinkClick r:id="rId7"/>
              </a:rPr>
              <a:t>kkolbe@fau.edu</a:t>
            </a:r>
            <a:r>
              <a:rPr lang="en-US" sz="3000" dirty="0" smtClean="0"/>
              <a:t>  </a:t>
            </a:r>
            <a:r>
              <a:rPr lang="en-US" sz="3000" dirty="0"/>
              <a:t>561 297-1109</a:t>
            </a:r>
          </a:p>
          <a:p>
            <a:pPr lvl="0"/>
            <a:r>
              <a:rPr lang="en-US" sz="3400" dirty="0"/>
              <a:t>Alison Heim Contracts Administrator </a:t>
            </a:r>
            <a:endParaRPr lang="en-US" sz="3400" dirty="0" smtClean="0"/>
          </a:p>
          <a:p>
            <a:pPr lvl="1"/>
            <a:r>
              <a:rPr lang="en-US" sz="3000" u="sng" dirty="0" smtClean="0">
                <a:hlinkClick r:id="rId8"/>
              </a:rPr>
              <a:t>aheim@fau.edu</a:t>
            </a:r>
            <a:r>
              <a:rPr lang="en-US" sz="3000" dirty="0" smtClean="0"/>
              <a:t> </a:t>
            </a:r>
            <a:r>
              <a:rPr lang="en-US" sz="3000" dirty="0"/>
              <a:t>561 297-1110</a:t>
            </a:r>
          </a:p>
          <a:p>
            <a:endParaRPr lang="en-US" dirty="0"/>
          </a:p>
        </p:txBody>
      </p:sp>
    </p:spTree>
    <p:extLst>
      <p:ext uri="{BB962C8B-B14F-4D97-AF65-F5344CB8AC3E}">
        <p14:creationId xmlns:p14="http://schemas.microsoft.com/office/powerpoint/2010/main" val="23971120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990601" y="1676400"/>
            <a:ext cx="7162800" cy="660400"/>
          </a:xfrm>
        </p:spPr>
        <p:txBody>
          <a:bodyPr/>
          <a:lstStyle/>
          <a:p>
            <a:r>
              <a:rPr lang="en-US" dirty="0" smtClean="0"/>
              <a:t>Certificate of Completion</a:t>
            </a:r>
            <a:endParaRPr lang="en-US" dirty="0"/>
          </a:p>
        </p:txBody>
      </p:sp>
      <p:sp>
        <p:nvSpPr>
          <p:cNvPr id="18" name="Text Placeholder 17"/>
          <p:cNvSpPr>
            <a:spLocks noGrp="1"/>
          </p:cNvSpPr>
          <p:nvPr>
            <p:ph type="body" sz="quarter" idx="19"/>
          </p:nvPr>
        </p:nvSpPr>
        <p:spPr/>
        <p:txBody>
          <a:bodyPr/>
          <a:lstStyle/>
          <a:p>
            <a:endParaRPr lang="en-US" dirty="0" smtClean="0"/>
          </a:p>
          <a:p>
            <a:endParaRPr lang="en-US" dirty="0"/>
          </a:p>
          <a:p>
            <a:r>
              <a:rPr lang="en-US" sz="1200" dirty="0" smtClean="0"/>
              <a:t>has successfully completed </a:t>
            </a:r>
          </a:p>
          <a:p>
            <a:r>
              <a:rPr lang="en-US" sz="1200" dirty="0" smtClean="0"/>
              <a:t>Preceptor orientation: mentoring learners in the ambulatory care setting</a:t>
            </a:r>
          </a:p>
          <a:p>
            <a:r>
              <a:rPr lang="en-US" sz="1200" dirty="0" smtClean="0"/>
              <a:t>Christine E. Lynn College of nursing</a:t>
            </a:r>
          </a:p>
          <a:p>
            <a:r>
              <a:rPr lang="en-US" sz="1200" dirty="0" smtClean="0"/>
              <a:t>Florida atlantic university</a:t>
            </a:r>
            <a:endParaRPr lang="en-US" sz="1200" dirty="0"/>
          </a:p>
        </p:txBody>
      </p:sp>
      <p:sp>
        <p:nvSpPr>
          <p:cNvPr id="16" name="Text Placeholder 15"/>
          <p:cNvSpPr>
            <a:spLocks noGrp="1"/>
          </p:cNvSpPr>
          <p:nvPr>
            <p:ph type="body" sz="quarter" idx="11"/>
          </p:nvPr>
        </p:nvSpPr>
        <p:spPr/>
        <p:txBody>
          <a:bodyPr/>
          <a:lstStyle/>
          <a:p>
            <a:endParaRPr lang="en-US" dirty="0"/>
          </a:p>
        </p:txBody>
      </p:sp>
      <p:sp>
        <p:nvSpPr>
          <p:cNvPr id="12" name="Text Placeholder 11"/>
          <p:cNvSpPr>
            <a:spLocks noGrp="1"/>
          </p:cNvSpPr>
          <p:nvPr>
            <p:ph type="body" sz="quarter" idx="20"/>
          </p:nvPr>
        </p:nvSpPr>
        <p:spPr/>
        <p:txBody>
          <a:bodyPr/>
          <a:lstStyle/>
          <a:p>
            <a:r>
              <a:rPr lang="en-US" dirty="0" smtClean="0"/>
              <a:t>This Acknowledges That</a:t>
            </a:r>
            <a:endParaRPr lang="en-US" dirty="0"/>
          </a:p>
        </p:txBody>
      </p:sp>
      <p:sp>
        <p:nvSpPr>
          <p:cNvPr id="17" name="Text Placeholder 16"/>
          <p:cNvSpPr>
            <a:spLocks noGrp="1"/>
          </p:cNvSpPr>
          <p:nvPr>
            <p:ph type="body" sz="quarter" idx="17"/>
          </p:nvPr>
        </p:nvSpPr>
        <p:spPr/>
        <p:txBody>
          <a:bodyPr/>
          <a:lstStyle/>
          <a:p>
            <a:r>
              <a:rPr lang="en-US" dirty="0" smtClean="0"/>
              <a:t>Lynne palma, dnp, fnp,-bc, cde</a:t>
            </a:r>
          </a:p>
          <a:p>
            <a:r>
              <a:rPr lang="en-US" dirty="0" smtClean="0"/>
              <a:t>Program Coordinator</a:t>
            </a:r>
            <a:endParaRPr lang="en-US" dirty="0"/>
          </a:p>
        </p:txBody>
      </p:sp>
      <p:sp>
        <p:nvSpPr>
          <p:cNvPr id="19" name="Text Placeholder 18"/>
          <p:cNvSpPr>
            <a:spLocks noGrp="1"/>
          </p:cNvSpPr>
          <p:nvPr>
            <p:ph type="body" sz="quarter" idx="21"/>
          </p:nvPr>
        </p:nvSpPr>
        <p:spPr/>
        <p:txBody>
          <a:bodyPr/>
          <a:lstStyle/>
          <a:p>
            <a:r>
              <a:rPr lang="en-US" dirty="0" smtClean="0"/>
              <a:t>date</a:t>
            </a:r>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03329059"/>
      </p:ext>
    </p:extLst>
  </p:cSld>
  <p:clrMapOvr>
    <a:masterClrMapping/>
  </p:clrMapOvr>
  <mc:AlternateContent xmlns:mc="http://schemas.openxmlformats.org/markup-compatibility/2006" xmlns:p14="http://schemas.microsoft.com/office/powerpoint/2010/main">
    <mc:Choice Requires="p14">
      <p:transition spd="slow" p14:dur="2000" advTm="7286"/>
    </mc:Choice>
    <mc:Fallback xmlns="">
      <p:transition spd="slow" advTm="7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2462"/>
          </a:xfrm>
        </p:spPr>
        <p:txBody>
          <a:bodyPr>
            <a:normAutofit fontScale="90000"/>
          </a:bodyPr>
          <a:lstStyle/>
          <a:p>
            <a:r>
              <a:rPr lang="en-US" dirty="0" smtClean="0"/>
              <a:t>Resources and Bibliography</a:t>
            </a:r>
            <a:endParaRPr lang="en-US" dirty="0"/>
          </a:p>
        </p:txBody>
      </p:sp>
      <p:sp>
        <p:nvSpPr>
          <p:cNvPr id="3" name="Content Placeholder 2"/>
          <p:cNvSpPr>
            <a:spLocks noGrp="1"/>
          </p:cNvSpPr>
          <p:nvPr>
            <p:ph idx="1"/>
          </p:nvPr>
        </p:nvSpPr>
        <p:spPr>
          <a:xfrm>
            <a:off x="457200" y="1778000"/>
            <a:ext cx="8229600" cy="4348163"/>
          </a:xfrm>
        </p:spPr>
        <p:txBody>
          <a:bodyPr>
            <a:noAutofit/>
          </a:bodyPr>
          <a:lstStyle/>
          <a:p>
            <a:r>
              <a:rPr lang="en-US" sz="2800" dirty="0" smtClean="0"/>
              <a:t>Alguire, P. C., DeWitt, D. E., Pinsky, L, E., Frenchick, G. S (2008). </a:t>
            </a:r>
            <a:r>
              <a:rPr lang="en-US" sz="2800" i="1" dirty="0" smtClean="0"/>
              <a:t>Teaching in your office: A guide to instructing medical students and residents. </a:t>
            </a:r>
            <a:r>
              <a:rPr lang="en-US" sz="2800" dirty="0" smtClean="0"/>
              <a:t>Second Edition. American College of Physicians: Philadelphia.</a:t>
            </a:r>
          </a:p>
          <a:p>
            <a:r>
              <a:rPr lang="en-US" sz="2800" dirty="0" smtClean="0"/>
              <a:t>Barker E. R. &amp; Pittlan, O. (2010) Becoming a super preceptor: A practical guide to preceptorship in today’s clinical climate. </a:t>
            </a:r>
            <a:r>
              <a:rPr lang="en-US" sz="2800" i="1" dirty="0" smtClean="0"/>
              <a:t>Journal of American Academy of Nurse Practitioners, 22, </a:t>
            </a:r>
            <a:r>
              <a:rPr lang="en-US" sz="2800" dirty="0" smtClean="0"/>
              <a:t>144-149.</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5299584"/>
      </p:ext>
    </p:extLst>
  </p:cSld>
  <p:clrMapOvr>
    <a:masterClrMapping/>
  </p:clrMapOvr>
  <mc:AlternateContent xmlns:mc="http://schemas.openxmlformats.org/markup-compatibility/2006" xmlns:p14="http://schemas.microsoft.com/office/powerpoint/2010/main">
    <mc:Choice Requires="p14">
      <p:transition spd="slow" p14:dur="2000" advTm="11553"/>
    </mc:Choice>
    <mc:Fallback xmlns="">
      <p:transition spd="slow" advTm="11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00"/>
            <a:ext cx="8229600" cy="698500"/>
          </a:xfrm>
        </p:spPr>
        <p:txBody>
          <a:bodyPr>
            <a:normAutofit fontScale="90000"/>
          </a:bodyPr>
          <a:lstStyle/>
          <a:p>
            <a:r>
              <a:rPr lang="en-US" sz="4000" dirty="0"/>
              <a:t>Resources and Bibliography</a:t>
            </a:r>
          </a:p>
        </p:txBody>
      </p:sp>
      <p:sp>
        <p:nvSpPr>
          <p:cNvPr id="3" name="Content Placeholder 2"/>
          <p:cNvSpPr>
            <a:spLocks noGrp="1"/>
          </p:cNvSpPr>
          <p:nvPr>
            <p:ph idx="1"/>
          </p:nvPr>
        </p:nvSpPr>
        <p:spPr>
          <a:xfrm>
            <a:off x="457200" y="1854200"/>
            <a:ext cx="8229600" cy="4271963"/>
          </a:xfrm>
        </p:spPr>
        <p:txBody>
          <a:bodyPr>
            <a:normAutofit fontScale="77500" lnSpcReduction="20000"/>
          </a:bodyPr>
          <a:lstStyle/>
          <a:p>
            <a:r>
              <a:rPr lang="en-US" dirty="0"/>
              <a:t>Bott, G., Mohide, A., &amp; Lawlor, Y. (2001). A clinical teaching technique for nurse preceptors: The five minute preceptor. </a:t>
            </a:r>
            <a:r>
              <a:rPr lang="en-US" i="1" dirty="0"/>
              <a:t> Journal of Professional Nursing, 27</a:t>
            </a:r>
            <a:r>
              <a:rPr lang="en-US" dirty="0"/>
              <a:t>(1), 355-42.</a:t>
            </a:r>
          </a:p>
          <a:p>
            <a:r>
              <a:rPr lang="en-US" dirty="0" smtClean="0"/>
              <a:t>Brooks</a:t>
            </a:r>
            <a:r>
              <a:rPr lang="en-US" dirty="0"/>
              <a:t>, M. V. &amp; Niederhauser, V. P. (2010). Preceptor expectations and issues with nurse practitioner clinical rotations. </a:t>
            </a:r>
            <a:r>
              <a:rPr lang="en-US" i="1" dirty="0"/>
              <a:t> Journal of American Academy of Nurse Practitioners, 22, 573-579</a:t>
            </a:r>
            <a:endParaRPr lang="en-US" dirty="0"/>
          </a:p>
          <a:p>
            <a:r>
              <a:rPr lang="en-US" dirty="0" smtClean="0"/>
              <a:t>Buchel</a:t>
            </a:r>
            <a:r>
              <a:rPr lang="en-US" dirty="0"/>
              <a:t>, T. L., Edwards, F. D. (2005). Characteristics of effective Clinical Teachers. </a:t>
            </a:r>
            <a:r>
              <a:rPr lang="en-US" i="1" dirty="0"/>
              <a:t>Family Medicine, </a:t>
            </a:r>
            <a:r>
              <a:rPr lang="en-US" i="1" dirty="0" smtClean="0"/>
              <a:t>37 </a:t>
            </a:r>
            <a:r>
              <a:rPr lang="en-US" dirty="0" smtClean="0"/>
              <a:t>(1).</a:t>
            </a:r>
            <a:endParaRPr lang="en-US" dirty="0"/>
          </a:p>
          <a:p>
            <a:r>
              <a:rPr lang="en-US" dirty="0"/>
              <a:t>Burns, C, Beauchesne, M., Ryan-Krause, P., Sawin, K. (2006). Mastering the preceptor role: Challenges of clinical teaching. </a:t>
            </a:r>
            <a:r>
              <a:rPr lang="en-US" i="1" dirty="0"/>
              <a:t>Journal of Pediatric Health </a:t>
            </a:r>
            <a:r>
              <a:rPr lang="en-US" i="1" dirty="0" smtClean="0"/>
              <a:t>Care, 20 </a:t>
            </a:r>
            <a:r>
              <a:rPr lang="en-US" dirty="0" smtClean="0"/>
              <a:t>(1)</a:t>
            </a:r>
            <a:r>
              <a:rPr lang="en-US" i="1" dirty="0" smtClean="0"/>
              <a:t>, </a:t>
            </a:r>
            <a:r>
              <a:rPr lang="en-US" dirty="0" smtClean="0"/>
              <a:t>72-183.</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17740078"/>
      </p:ext>
    </p:extLst>
  </p:cSld>
  <p:clrMapOvr>
    <a:masterClrMapping/>
  </p:clrMapOvr>
  <mc:AlternateContent xmlns:mc="http://schemas.openxmlformats.org/markup-compatibility/2006" xmlns:p14="http://schemas.microsoft.com/office/powerpoint/2010/main">
    <mc:Choice Requires="p14">
      <p:transition spd="slow" p14:dur="2000" advTm="1994"/>
    </mc:Choice>
    <mc:Fallback xmlns="">
      <p:transition spd="slow" advTm="1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8662"/>
          </a:xfrm>
        </p:spPr>
        <p:txBody>
          <a:bodyPr>
            <a:normAutofit fontScale="90000"/>
          </a:bodyPr>
          <a:lstStyle/>
          <a:p>
            <a:r>
              <a:rPr lang="en-US" dirty="0"/>
              <a:t>Resources and Bibliography</a:t>
            </a:r>
          </a:p>
        </p:txBody>
      </p:sp>
      <p:sp>
        <p:nvSpPr>
          <p:cNvPr id="3" name="Content Placeholder 2"/>
          <p:cNvSpPr>
            <a:spLocks noGrp="1"/>
          </p:cNvSpPr>
          <p:nvPr>
            <p:ph idx="1"/>
          </p:nvPr>
        </p:nvSpPr>
        <p:spPr>
          <a:xfrm>
            <a:off x="457200" y="1930400"/>
            <a:ext cx="8229600" cy="4195763"/>
          </a:xfrm>
        </p:spPr>
        <p:txBody>
          <a:bodyPr>
            <a:normAutofit fontScale="77500" lnSpcReduction="20000"/>
          </a:bodyPr>
          <a:lstStyle/>
          <a:p>
            <a:r>
              <a:rPr lang="en-US" dirty="0" smtClean="0"/>
              <a:t>Department of Health and Human Services (2011). Guidelines for Teaching Physicians, Interns, and Residents ICN 006347</a:t>
            </a:r>
          </a:p>
          <a:p>
            <a:r>
              <a:rPr lang="en-US" dirty="0" smtClean="0"/>
              <a:t>Gerontological Advanced Practice Nurses Association. Preceptor Toolkit. www.GAPNA.org</a:t>
            </a:r>
          </a:p>
          <a:p>
            <a:r>
              <a:rPr lang="en-US" dirty="0"/>
              <a:t>National Organization of Nurse Practitioner Faculties-NONPF (2005) </a:t>
            </a:r>
            <a:r>
              <a:rPr lang="en-US" i="1" dirty="0"/>
              <a:t>Partners in NP education: A Preceptor manual for NP programs, faculty, preceptors &amp; students. </a:t>
            </a:r>
            <a:r>
              <a:rPr lang="en-US" dirty="0"/>
              <a:t>NONPF: Washington, </a:t>
            </a:r>
            <a:r>
              <a:rPr lang="en-US" dirty="0" smtClean="0"/>
              <a:t>DC.</a:t>
            </a:r>
            <a:endParaRPr lang="en-US" dirty="0"/>
          </a:p>
          <a:p>
            <a:r>
              <a:rPr lang="en-US" dirty="0" smtClean="0"/>
              <a:t>Neher</a:t>
            </a:r>
            <a:r>
              <a:rPr lang="en-US" dirty="0"/>
              <a:t>, </a:t>
            </a:r>
            <a:r>
              <a:rPr lang="en-US" dirty="0" smtClean="0"/>
              <a:t>J.O., </a:t>
            </a:r>
            <a:r>
              <a:rPr lang="en-US" dirty="0"/>
              <a:t>Gordon, KC, Meyer, B, &amp;</a:t>
            </a:r>
            <a:r>
              <a:rPr lang="en-US" dirty="0" smtClean="0"/>
              <a:t> </a:t>
            </a:r>
            <a:r>
              <a:rPr lang="en-US" dirty="0"/>
              <a:t>Stevens, N</a:t>
            </a:r>
            <a:r>
              <a:rPr lang="en-US" dirty="0" smtClean="0"/>
              <a:t>. (</a:t>
            </a:r>
            <a:r>
              <a:rPr lang="en-US" dirty="0"/>
              <a:t>1992). A Five-step "Microskills" Model of Clinical Teaching. </a:t>
            </a:r>
            <a:r>
              <a:rPr lang="en-US" i="1" dirty="0"/>
              <a:t>Journal of the American Board of Family </a:t>
            </a:r>
            <a:r>
              <a:rPr lang="en-US" i="1" dirty="0" smtClean="0"/>
              <a:t>Practice</a:t>
            </a:r>
            <a:r>
              <a:rPr lang="en-US" dirty="0" smtClean="0"/>
              <a:t>, </a:t>
            </a:r>
            <a:r>
              <a:rPr lang="en-US" i="1" dirty="0" smtClean="0"/>
              <a:t>5</a:t>
            </a:r>
            <a:r>
              <a:rPr lang="en-US" dirty="0" smtClean="0"/>
              <a:t>, 419-424.</a:t>
            </a:r>
            <a:endParaRPr lang="en-US" dirty="0"/>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36119482"/>
      </p:ext>
    </p:extLst>
  </p:cSld>
  <p:clrMapOvr>
    <a:masterClrMapping/>
  </p:clrMapOvr>
  <mc:AlternateContent xmlns:mc="http://schemas.openxmlformats.org/markup-compatibility/2006" xmlns:p14="http://schemas.microsoft.com/office/powerpoint/2010/main">
    <mc:Choice Requires="p14">
      <p:transition spd="slow" p14:dur="2000" advTm="1750"/>
    </mc:Choice>
    <mc:Fallback xmlns="">
      <p:transition spd="slow" advTm="1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091722 nursing template slides-1">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091722 nursing template slides-1</Template>
  <TotalTime>1202</TotalTime>
  <Words>4697</Words>
  <Application>Microsoft Office PowerPoint</Application>
  <PresentationFormat>On-screen Show (4:3)</PresentationFormat>
  <Paragraphs>476</Paragraphs>
  <Slides>63</Slides>
  <Notes>8</Notes>
  <HiddenSlides>0</HiddenSlides>
  <MMClips>62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091722 nursing template slides-1</vt:lpstr>
      <vt:lpstr>Nurse Practitioner  Preceptor Orientation  (Audio Program) </vt:lpstr>
      <vt:lpstr>Introduction</vt:lpstr>
      <vt:lpstr>Orientation Program Objectives</vt:lpstr>
      <vt:lpstr>Online Preceptor Manual</vt:lpstr>
      <vt:lpstr>                    Faculty</vt:lpstr>
      <vt:lpstr>Overview</vt:lpstr>
      <vt:lpstr>NP Program Information</vt:lpstr>
      <vt:lpstr>New BS-DNP Program</vt:lpstr>
      <vt:lpstr>DNP Capstone Projects</vt:lpstr>
      <vt:lpstr>More Examples of DNP Projects</vt:lpstr>
      <vt:lpstr> Student Preparation</vt:lpstr>
      <vt:lpstr>Student Responsibilities</vt:lpstr>
      <vt:lpstr>Student Responsibilities</vt:lpstr>
      <vt:lpstr>Student Responsibilities</vt:lpstr>
      <vt:lpstr>Faculty Responsibilities</vt:lpstr>
      <vt:lpstr> Faculty Responsibilities</vt:lpstr>
      <vt:lpstr> Faculty Responsibilities</vt:lpstr>
      <vt:lpstr>Preceptor Responsibilities </vt:lpstr>
      <vt:lpstr>Preceptor Responsibilities</vt:lpstr>
      <vt:lpstr>Preceptor Responsibilities</vt:lpstr>
      <vt:lpstr>What paper work is needed?</vt:lpstr>
      <vt:lpstr>PowerPoint Presentation</vt:lpstr>
      <vt:lpstr>Why should I precept a learner?</vt:lpstr>
      <vt:lpstr>What are the benefits?</vt:lpstr>
      <vt:lpstr>Is my office set up for learners?</vt:lpstr>
      <vt:lpstr>Legal Liability while Precepting  </vt:lpstr>
      <vt:lpstr>Patient’s Reaction to Students</vt:lpstr>
      <vt:lpstr>Suggestions for Obtaining Consent</vt:lpstr>
      <vt:lpstr>How should I prepare for the learner? </vt:lpstr>
      <vt:lpstr>When the Learner Arrives</vt:lpstr>
      <vt:lpstr>Experiences for Students </vt:lpstr>
      <vt:lpstr>Ancillary Teaching Opportunities</vt:lpstr>
      <vt:lpstr>Additional Teaching Opportunities</vt:lpstr>
      <vt:lpstr>Maintaining Productivity with Learners </vt:lpstr>
      <vt:lpstr>Benefits to Presenting in the Room</vt:lpstr>
      <vt:lpstr> What do students need the most help with? </vt:lpstr>
      <vt:lpstr>How can I become a better preceptor?</vt:lpstr>
      <vt:lpstr> Expectations</vt:lpstr>
      <vt:lpstr>Observation</vt:lpstr>
      <vt:lpstr>Meaningful Responsibility</vt:lpstr>
      <vt:lpstr>Engage the Learner</vt:lpstr>
      <vt:lpstr>Ask the Learner</vt:lpstr>
      <vt:lpstr>Ask the Learner</vt:lpstr>
      <vt:lpstr>Get a Commitment</vt:lpstr>
      <vt:lpstr>Self Directed Learning and Reflection</vt:lpstr>
      <vt:lpstr>Student Preparation for Clinical</vt:lpstr>
      <vt:lpstr>Preceptor Pitfalls </vt:lpstr>
      <vt:lpstr>Giving Feedback to the Learner </vt:lpstr>
      <vt:lpstr>Feedback Tips</vt:lpstr>
      <vt:lpstr>Feedback Sandwich</vt:lpstr>
      <vt:lpstr>Barriers to Effective Feedback</vt:lpstr>
      <vt:lpstr>Evaluation</vt:lpstr>
      <vt:lpstr>Behaviors that indicate the student is “getting it” </vt:lpstr>
      <vt:lpstr>Red Flag Behaviors of Students</vt:lpstr>
      <vt:lpstr>Addressing Problems with Learner’s Clinical Performance</vt:lpstr>
      <vt:lpstr>Site Visit by FAU Clinical Faculty</vt:lpstr>
      <vt:lpstr>Site Visit Performance Form</vt:lpstr>
      <vt:lpstr>Summary and Evaluation</vt:lpstr>
      <vt:lpstr>Additional Contact Information</vt:lpstr>
      <vt:lpstr>PowerPoint Presentation</vt:lpstr>
      <vt:lpstr>Resources and Bibliography</vt:lpstr>
      <vt:lpstr>Resources and Bibliography</vt:lpstr>
      <vt:lpstr>Resources and Bibliography</vt:lpstr>
    </vt:vector>
  </TitlesOfParts>
  <Company>FAU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Claire Hanson</dc:creator>
  <cp:lastModifiedBy>Michelle Perkins</cp:lastModifiedBy>
  <cp:revision>79</cp:revision>
  <dcterms:created xsi:type="dcterms:W3CDTF">2010-03-30T17:36:56Z</dcterms:created>
  <dcterms:modified xsi:type="dcterms:W3CDTF">2016-09-08T19:59:50Z</dcterms:modified>
</cp:coreProperties>
</file>