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69" r:id="rId5"/>
    <p:sldId id="289" r:id="rId6"/>
    <p:sldId id="278" r:id="rId7"/>
    <p:sldId id="284" r:id="rId8"/>
    <p:sldId id="285" r:id="rId9"/>
    <p:sldId id="286" r:id="rId10"/>
    <p:sldId id="287" r:id="rId11"/>
    <p:sldId id="290" r:id="rId12"/>
    <p:sldId id="288" r:id="rId13"/>
    <p:sldId id="279"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B163E3-39CF-6595-E759-9281A6753D8F}" name="Paola Medina" initials="PM" userId="S::pmedina2016@fau.edu::f8b4712d-34a2-4882-953d-153982e7c5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1233" autoAdjust="0"/>
  </p:normalViewPr>
  <p:slideViewPr>
    <p:cSldViewPr snapToGrid="0">
      <p:cViewPr varScale="1">
        <p:scale>
          <a:sx n="102" d="100"/>
          <a:sy n="102" d="100"/>
        </p:scale>
        <p:origin x="138" y="20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ABD5E1C-AD44-411A-A73B-9C166E0E5BB7}" type="datetimeFigureOut">
              <a:rPr lang="en-US" smtClean="0"/>
              <a:t>9/24/2026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28BABFB-FEC3-4A1B-BE09-17B82ABB214F}" type="slidenum">
              <a:rPr lang="en-US" smtClean="0"/>
              <a:t>‹#›</a:t>
            </a:fld>
            <a:endParaRPr lang="en-US"/>
          </a:p>
        </p:txBody>
      </p:sp>
    </p:spTree>
    <p:extLst>
      <p:ext uri="{BB962C8B-B14F-4D97-AF65-F5344CB8AC3E}">
        <p14:creationId xmlns:p14="http://schemas.microsoft.com/office/powerpoint/2010/main" val="2301778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8BABFB-FEC3-4A1B-BE09-17B82ABB214F}" type="slidenum">
              <a:rPr lang="en-US" smtClean="0"/>
              <a:t>1</a:t>
            </a:fld>
            <a:endParaRPr lang="en-US"/>
          </a:p>
        </p:txBody>
      </p:sp>
    </p:spTree>
    <p:extLst>
      <p:ext uri="{BB962C8B-B14F-4D97-AF65-F5344CB8AC3E}">
        <p14:creationId xmlns:p14="http://schemas.microsoft.com/office/powerpoint/2010/main" val="413118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8BABFB-FEC3-4A1B-BE09-17B82ABB214F}" type="slidenum">
              <a:rPr lang="en-US" smtClean="0"/>
              <a:t>3</a:t>
            </a:fld>
            <a:endParaRPr lang="en-US"/>
          </a:p>
        </p:txBody>
      </p:sp>
    </p:spTree>
    <p:extLst>
      <p:ext uri="{BB962C8B-B14F-4D97-AF65-F5344CB8AC3E}">
        <p14:creationId xmlns:p14="http://schemas.microsoft.com/office/powerpoint/2010/main" val="4018551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9375" y="5296395"/>
            <a:ext cx="9144000" cy="870137"/>
          </a:xfrm>
        </p:spPr>
        <p:txBody>
          <a:bodyPr anchor="b">
            <a:normAutofit/>
          </a:bodyPr>
          <a:lstStyle>
            <a:lvl1pPr algn="ctr">
              <a:defRPr sz="2400" b="1" i="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59375" y="6171983"/>
            <a:ext cx="9144000" cy="686017"/>
          </a:xfr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56932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989" cy="6858000"/>
          </a:xfrm>
          <a:prstGeom prst="rect">
            <a:avLst/>
          </a:prstGeom>
        </p:spPr>
      </p:pic>
    </p:spTree>
    <p:extLst>
      <p:ext uri="{BB962C8B-B14F-4D97-AF65-F5344CB8AC3E}">
        <p14:creationId xmlns:p14="http://schemas.microsoft.com/office/powerpoint/2010/main" val="3652887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7272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42075" y="1825625"/>
            <a:ext cx="61337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7398327" y="1825625"/>
            <a:ext cx="4793673" cy="4351338"/>
          </a:xfrm>
        </p:spPr>
        <p:txBody>
          <a:bodyPr/>
          <a:lstStyle/>
          <a:p>
            <a:endParaRPr lang="en-US"/>
          </a:p>
        </p:txBody>
      </p:sp>
    </p:spTree>
    <p:extLst>
      <p:ext uri="{BB962C8B-B14F-4D97-AF65-F5344CB8AC3E}">
        <p14:creationId xmlns:p14="http://schemas.microsoft.com/office/powerpoint/2010/main" val="195313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771896"/>
            <a:ext cx="12192000" cy="6086104"/>
          </a:xfrm>
        </p:spPr>
        <p:txBody>
          <a:bodyPr/>
          <a:lstStyle/>
          <a:p>
            <a:endParaRPr lang="en-US"/>
          </a:p>
        </p:txBody>
      </p:sp>
    </p:spTree>
    <p:extLst>
      <p:ext uri="{BB962C8B-B14F-4D97-AF65-F5344CB8AC3E}">
        <p14:creationId xmlns:p14="http://schemas.microsoft.com/office/powerpoint/2010/main" val="246546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9535" y="516512"/>
            <a:ext cx="9605082" cy="593408"/>
          </a:xfrm>
        </p:spPr>
        <p:txBody>
          <a:bodyPr/>
          <a:lstStyle/>
          <a:p>
            <a:r>
              <a:rPr lang="en-US"/>
              <a:t>Click to edit Master title style</a:t>
            </a:r>
          </a:p>
        </p:txBody>
      </p:sp>
      <p:sp>
        <p:nvSpPr>
          <p:cNvPr id="3" name="Content Placeholder 2"/>
          <p:cNvSpPr>
            <a:spLocks noGrp="1"/>
          </p:cNvSpPr>
          <p:nvPr>
            <p:ph idx="1"/>
          </p:nvPr>
        </p:nvSpPr>
        <p:spPr>
          <a:xfrm>
            <a:off x="2039535" y="1244856"/>
            <a:ext cx="9605082" cy="4674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7660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bg1">
                    <a:lumMod val="95000"/>
                  </a:schemeClr>
                </a:solidFill>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baseline="0">
                <a:solidFill>
                  <a:schemeClr val="bg1">
                    <a:lumMod val="95000"/>
                  </a:schemeClr>
                </a:solidFill>
                <a:latin typeface="+mj-lt"/>
              </a:defRPr>
            </a:lvl1pPr>
            <a:lvl2pPr>
              <a:defRPr baseline="0">
                <a:solidFill>
                  <a:schemeClr val="bg1">
                    <a:lumMod val="95000"/>
                  </a:schemeClr>
                </a:solidFill>
                <a:latin typeface="+mj-lt"/>
              </a:defRPr>
            </a:lvl2pPr>
            <a:lvl3pPr>
              <a:defRPr baseline="0">
                <a:solidFill>
                  <a:schemeClr val="bg1">
                    <a:lumMod val="95000"/>
                  </a:schemeClr>
                </a:solidFill>
                <a:latin typeface="+mj-lt"/>
              </a:defRPr>
            </a:lvl3pPr>
            <a:lvl4pPr>
              <a:defRPr baseline="0">
                <a:solidFill>
                  <a:schemeClr val="bg1">
                    <a:lumMod val="95000"/>
                  </a:schemeClr>
                </a:solidFill>
                <a:latin typeface="+mj-lt"/>
              </a:defRPr>
            </a:lvl4pPr>
            <a:lvl5pPr>
              <a:defRPr baseline="0">
                <a:solidFill>
                  <a:schemeClr val="bg1">
                    <a:lumMod val="95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6175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076" y="1097280"/>
            <a:ext cx="9605082"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42076" y="1825625"/>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731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sz="2400" b="1" i="0" kern="1200" baseline="0">
          <a:solidFill>
            <a:srgbClr val="00447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rgbClr val="00447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leg.state.fl.us/Statutes/index.cfm?App_mode=Display_Statute&amp;URL=0100-0199/0112/0112PartIIIContentsIndex.html&amp;StatuteYear=2021&amp;Title=-%3E2021-%3EChapter%20112-%3EPart%20III"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fau.edu/compliance/documents/outside-activity-report-accessibility.pdf" TargetMode="External"/><Relationship Id="rId2" Type="http://schemas.openxmlformats.org/officeDocument/2006/relationships/hyperlink" Target="https://www.fau.edu/compliance/conflict-of-interest/faqs/index.php" TargetMode="External"/><Relationship Id="rId1" Type="http://schemas.openxmlformats.org/officeDocument/2006/relationships/slideLayout" Target="../slideLayouts/slideLayout3.xml"/><Relationship Id="rId5" Type="http://schemas.openxmlformats.org/officeDocument/2006/relationships/hyperlink" Target="https://www.myworkday.com/fau/d/inst/20531$179/rel-task/2997$12683.htmld" TargetMode="External"/><Relationship Id="rId4" Type="http://schemas.openxmlformats.org/officeDocument/2006/relationships/hyperlink" Target="https://faupub.cfmnetwork.com/B.aspx?BookId=14315&amp;PageId=474561&amp;Search=conflict%20of%20interes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D34D-BEB3-F06B-E868-94F6B7FB3DCB}"/>
              </a:ext>
            </a:extLst>
          </p:cNvPr>
          <p:cNvSpPr>
            <a:spLocks noGrp="1"/>
          </p:cNvSpPr>
          <p:nvPr>
            <p:ph type="ctrTitle"/>
          </p:nvPr>
        </p:nvSpPr>
        <p:spPr>
          <a:xfrm>
            <a:off x="1559374" y="5296395"/>
            <a:ext cx="10010735" cy="870137"/>
          </a:xfrm>
        </p:spPr>
        <p:txBody>
          <a:bodyPr/>
          <a:lstStyle/>
          <a:p>
            <a:r>
              <a:rPr lang="en-US" dirty="0"/>
              <a:t>OFFICE OF COMPLIANCE AND ETHICS </a:t>
            </a:r>
            <a:br>
              <a:rPr lang="en-US" dirty="0"/>
            </a:br>
            <a:r>
              <a:rPr lang="en-US" dirty="0"/>
              <a:t>OUTSIDE ACTIVITY REPORTS</a:t>
            </a:r>
          </a:p>
        </p:txBody>
      </p:sp>
    </p:spTree>
    <p:extLst>
      <p:ext uri="{BB962C8B-B14F-4D97-AF65-F5344CB8AC3E}">
        <p14:creationId xmlns:p14="http://schemas.microsoft.com/office/powerpoint/2010/main" val="3316701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D28D4-4FE1-9F26-B759-AF2BEEC1E070}"/>
              </a:ext>
            </a:extLst>
          </p:cNvPr>
          <p:cNvSpPr>
            <a:spLocks noGrp="1"/>
          </p:cNvSpPr>
          <p:nvPr>
            <p:ph type="title"/>
          </p:nvPr>
        </p:nvSpPr>
        <p:spPr/>
        <p:txBody>
          <a:bodyPr/>
          <a:lstStyle/>
          <a:p>
            <a:r>
              <a:rPr lang="en-US" dirty="0"/>
              <a:t>Why do we submit Outside Activity Reports?</a:t>
            </a:r>
          </a:p>
        </p:txBody>
      </p:sp>
      <p:sp>
        <p:nvSpPr>
          <p:cNvPr id="3" name="Content Placeholder 2">
            <a:extLst>
              <a:ext uri="{FF2B5EF4-FFF2-40B4-BE49-F238E27FC236}">
                <a16:creationId xmlns:a16="http://schemas.microsoft.com/office/drawing/2014/main" id="{0130F7D6-B9A6-6D7A-7BED-C6FFEE48B37F}"/>
              </a:ext>
            </a:extLst>
          </p:cNvPr>
          <p:cNvSpPr>
            <a:spLocks noGrp="1"/>
          </p:cNvSpPr>
          <p:nvPr>
            <p:ph idx="1"/>
          </p:nvPr>
        </p:nvSpPr>
        <p:spPr/>
        <p:txBody>
          <a:bodyPr/>
          <a:lstStyle/>
          <a:p>
            <a:r>
              <a:rPr lang="en-US" dirty="0"/>
              <a:t>We are all government employees.</a:t>
            </a:r>
          </a:p>
          <a:p>
            <a:r>
              <a:rPr lang="en-US" dirty="0"/>
              <a:t>All FAU employees with any level of appointment are bound by the </a:t>
            </a:r>
            <a:r>
              <a:rPr lang="en-US" u="sng" dirty="0">
                <a:hlinkClick r:id="rId2"/>
              </a:rPr>
              <a:t>Florida Code of Ethics</a:t>
            </a:r>
            <a:r>
              <a:rPr lang="en-US" dirty="0"/>
              <a:t>.</a:t>
            </a:r>
          </a:p>
          <a:p>
            <a:r>
              <a:rPr lang="en-US" dirty="0"/>
              <a:t>As such, we have a responsibility to the taxpayers.  </a:t>
            </a:r>
          </a:p>
          <a:p>
            <a:r>
              <a:rPr lang="en-US" dirty="0"/>
              <a:t>Outside Activity Reports help screen out conflicts of interest and conflicts of commitment. </a:t>
            </a:r>
          </a:p>
        </p:txBody>
      </p:sp>
    </p:spTree>
    <p:extLst>
      <p:ext uri="{BB962C8B-B14F-4D97-AF65-F5344CB8AC3E}">
        <p14:creationId xmlns:p14="http://schemas.microsoft.com/office/powerpoint/2010/main" val="2829256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ED1E-FB1B-FEC9-C395-2398A8E416E0}"/>
              </a:ext>
            </a:extLst>
          </p:cNvPr>
          <p:cNvSpPr>
            <a:spLocks noGrp="1"/>
          </p:cNvSpPr>
          <p:nvPr>
            <p:ph type="title"/>
          </p:nvPr>
        </p:nvSpPr>
        <p:spPr>
          <a:xfrm>
            <a:off x="742076" y="1097280"/>
            <a:ext cx="9605082" cy="327558"/>
          </a:xfrm>
        </p:spPr>
        <p:txBody>
          <a:bodyPr>
            <a:noAutofit/>
          </a:bodyPr>
          <a:lstStyle/>
          <a:p>
            <a:pPr algn="ctr"/>
            <a:r>
              <a:rPr lang="en-US" dirty="0"/>
              <a:t>Key Definitions</a:t>
            </a:r>
            <a:br>
              <a:rPr lang="en-US" sz="2000" dirty="0"/>
            </a:br>
            <a:endParaRPr lang="en-US" sz="2000" dirty="0"/>
          </a:p>
        </p:txBody>
      </p:sp>
      <p:sp>
        <p:nvSpPr>
          <p:cNvPr id="3" name="Content Placeholder 2">
            <a:extLst>
              <a:ext uri="{FF2B5EF4-FFF2-40B4-BE49-F238E27FC236}">
                <a16:creationId xmlns:a16="http://schemas.microsoft.com/office/drawing/2014/main" id="{DF0E4C24-6DD0-DE92-A02A-AF058FA1DA95}"/>
              </a:ext>
            </a:extLst>
          </p:cNvPr>
          <p:cNvSpPr>
            <a:spLocks noGrp="1"/>
          </p:cNvSpPr>
          <p:nvPr>
            <p:ph idx="1"/>
          </p:nvPr>
        </p:nvSpPr>
        <p:spPr>
          <a:xfrm>
            <a:off x="546378" y="1424838"/>
            <a:ext cx="10753238" cy="4604488"/>
          </a:xfrm>
        </p:spPr>
        <p:txBody>
          <a:bodyPr vert="horz" lIns="91440" tIns="45720" rIns="91440" bIns="45720" rtlCol="0" anchor="t">
            <a:normAutofit/>
          </a:bodyPr>
          <a:lstStyle/>
          <a:p>
            <a:r>
              <a:rPr lang="en-US" dirty="0"/>
              <a:t>Conflict of Interest</a:t>
            </a:r>
          </a:p>
          <a:p>
            <a:pPr lvl="1"/>
            <a:r>
              <a:rPr lang="en-US" dirty="0"/>
              <a:t>A conflict of interest occurs when a personal, financial, professional, or other private interest may influence, or appear to influence, an employee's professional judgment or University responsibilities. </a:t>
            </a:r>
          </a:p>
          <a:p>
            <a:pPr lvl="1"/>
            <a:r>
              <a:rPr lang="en-US" dirty="0"/>
              <a:t>Examples include:</a:t>
            </a:r>
          </a:p>
          <a:p>
            <a:pPr lvl="2">
              <a:buFont typeface="Courier New" panose="02070309020205020404" pitchFamily="49" charset="0"/>
              <a:buChar char="o"/>
            </a:pPr>
            <a:r>
              <a:rPr lang="en-US" dirty="0"/>
              <a:t>Receiving personal benefit from decisions made in an official University role.</a:t>
            </a:r>
          </a:p>
          <a:p>
            <a:pPr lvl="2">
              <a:buFont typeface="Courier New" panose="02070309020205020404" pitchFamily="49" charset="0"/>
              <a:buChar char="o"/>
            </a:pPr>
            <a:r>
              <a:rPr lang="en-US" dirty="0"/>
              <a:t>Allowing outside interests to affect objectivity or decision-making.</a:t>
            </a:r>
          </a:p>
          <a:p>
            <a:pPr lvl="2">
              <a:buFont typeface="Courier New" panose="02070309020205020404" pitchFamily="49" charset="0"/>
              <a:buChar char="o"/>
            </a:pPr>
            <a:r>
              <a:rPr lang="en-US" dirty="0"/>
              <a:t>Using University resources, personnel, or opportunities for personal gain.</a:t>
            </a:r>
          </a:p>
          <a:p>
            <a:pPr lvl="2">
              <a:buFont typeface="Courier New" panose="02070309020205020404" pitchFamily="49" charset="0"/>
              <a:buChar char="o"/>
            </a:pPr>
            <a:r>
              <a:rPr lang="en-US" dirty="0"/>
              <a:t>Actions that could adversely affect students, colleagues, or the University. </a:t>
            </a:r>
          </a:p>
          <a:p>
            <a:pPr lvl="2">
              <a:buFont typeface="Courier New" panose="02070309020205020404" pitchFamily="49" charset="0"/>
              <a:buChar char="o"/>
            </a:pPr>
            <a:r>
              <a:rPr lang="en-US" dirty="0"/>
              <a:t>Situations that create an actual, potential, or perceived conflict between personal interests and University obligations.</a:t>
            </a:r>
          </a:p>
          <a:p>
            <a:pPr marL="0" indent="0">
              <a:buNone/>
            </a:pPr>
            <a:endParaRPr lang="en-US" dirty="0"/>
          </a:p>
        </p:txBody>
      </p:sp>
    </p:spTree>
    <p:extLst>
      <p:ext uri="{BB962C8B-B14F-4D97-AF65-F5344CB8AC3E}">
        <p14:creationId xmlns:p14="http://schemas.microsoft.com/office/powerpoint/2010/main" val="1154953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C4CE-E1D1-B1BE-6EB3-7BF5CC4F26A7}"/>
              </a:ext>
            </a:extLst>
          </p:cNvPr>
          <p:cNvSpPr>
            <a:spLocks noGrp="1"/>
          </p:cNvSpPr>
          <p:nvPr>
            <p:ph type="title"/>
          </p:nvPr>
        </p:nvSpPr>
        <p:spPr/>
        <p:txBody>
          <a:bodyPr>
            <a:normAutofit/>
          </a:bodyPr>
          <a:lstStyle/>
          <a:p>
            <a:pPr algn="ctr"/>
            <a:r>
              <a:rPr lang="en-US" dirty="0"/>
              <a:t>Key Definitions </a:t>
            </a:r>
          </a:p>
        </p:txBody>
      </p:sp>
      <p:sp>
        <p:nvSpPr>
          <p:cNvPr id="3" name="Content Placeholder 2">
            <a:extLst>
              <a:ext uri="{FF2B5EF4-FFF2-40B4-BE49-F238E27FC236}">
                <a16:creationId xmlns:a16="http://schemas.microsoft.com/office/drawing/2014/main" id="{84139FC6-4DBE-0C5F-49E5-A865B3EAF82A}"/>
              </a:ext>
            </a:extLst>
          </p:cNvPr>
          <p:cNvSpPr>
            <a:spLocks noGrp="1"/>
          </p:cNvSpPr>
          <p:nvPr>
            <p:ph idx="1"/>
          </p:nvPr>
        </p:nvSpPr>
        <p:spPr/>
        <p:txBody>
          <a:bodyPr>
            <a:normAutofit/>
          </a:bodyPr>
          <a:lstStyle/>
          <a:p>
            <a:r>
              <a:rPr lang="en-US" dirty="0"/>
              <a:t>Conflict of Commitment</a:t>
            </a:r>
          </a:p>
          <a:p>
            <a:pPr lvl="1"/>
            <a:r>
              <a:rPr lang="en-US" dirty="0"/>
              <a:t>A conflict of commitment occurs when outside activities interfere with an employee's ability to fulfill their primary responsibilities to the University.  </a:t>
            </a:r>
          </a:p>
          <a:p>
            <a:pPr lvl="1"/>
            <a:r>
              <a:rPr lang="en-US" dirty="0"/>
              <a:t>Examples include:</a:t>
            </a:r>
          </a:p>
          <a:p>
            <a:pPr lvl="2">
              <a:buFont typeface="Courier New" panose="02070309020205020404" pitchFamily="49" charset="0"/>
              <a:buChar char="o"/>
            </a:pPr>
            <a:r>
              <a:rPr lang="en-US" dirty="0"/>
              <a:t>Performing an outside activity during assigned University work hours. </a:t>
            </a:r>
          </a:p>
          <a:p>
            <a:pPr lvl="2">
              <a:buFont typeface="Courier New" panose="02070309020205020404" pitchFamily="49" charset="0"/>
              <a:buChar char="o"/>
            </a:pPr>
            <a:r>
              <a:rPr lang="en-US" dirty="0"/>
              <a:t>Compete with University duties for time and attention.</a:t>
            </a:r>
          </a:p>
          <a:p>
            <a:pPr lvl="2">
              <a:buFont typeface="Courier New" panose="02070309020205020404" pitchFamily="49" charset="0"/>
              <a:buChar char="o"/>
            </a:pPr>
            <a:r>
              <a:rPr lang="en-US" dirty="0"/>
              <a:t>Reduce an employee's effectiveness in fulfilling University responsibilities.</a:t>
            </a:r>
          </a:p>
          <a:p>
            <a:pPr lvl="2">
              <a:buFont typeface="Courier New" panose="02070309020205020404" pitchFamily="49" charset="0"/>
              <a:buChar char="o"/>
            </a:pPr>
            <a:r>
              <a:rPr lang="en-US" dirty="0"/>
              <a:t>Interfere with teaching, research, service, or administrative obligations.</a:t>
            </a:r>
          </a:p>
          <a:p>
            <a:pPr marL="0" indent="0">
              <a:buNone/>
            </a:pPr>
            <a:endParaRPr lang="en-US" dirty="0"/>
          </a:p>
        </p:txBody>
      </p:sp>
    </p:spTree>
    <p:extLst>
      <p:ext uri="{BB962C8B-B14F-4D97-AF65-F5344CB8AC3E}">
        <p14:creationId xmlns:p14="http://schemas.microsoft.com/office/powerpoint/2010/main" val="3272109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DE9A7-9EA6-FF03-7668-BE573CC91730}"/>
              </a:ext>
            </a:extLst>
          </p:cNvPr>
          <p:cNvSpPr>
            <a:spLocks noGrp="1"/>
          </p:cNvSpPr>
          <p:nvPr>
            <p:ph type="title"/>
          </p:nvPr>
        </p:nvSpPr>
        <p:spPr/>
        <p:txBody>
          <a:bodyPr>
            <a:normAutofit/>
          </a:bodyPr>
          <a:lstStyle/>
          <a:p>
            <a:pPr algn="ctr"/>
            <a:r>
              <a:rPr lang="en-US" dirty="0"/>
              <a:t>Who must report?</a:t>
            </a:r>
          </a:p>
        </p:txBody>
      </p:sp>
      <p:sp>
        <p:nvSpPr>
          <p:cNvPr id="3" name="Content Placeholder 2">
            <a:extLst>
              <a:ext uri="{FF2B5EF4-FFF2-40B4-BE49-F238E27FC236}">
                <a16:creationId xmlns:a16="http://schemas.microsoft.com/office/drawing/2014/main" id="{C8CC415A-4D55-909D-ADEC-ECFA0C00B902}"/>
              </a:ext>
            </a:extLst>
          </p:cNvPr>
          <p:cNvSpPr>
            <a:spLocks noGrp="1"/>
          </p:cNvSpPr>
          <p:nvPr>
            <p:ph idx="1"/>
          </p:nvPr>
        </p:nvSpPr>
        <p:spPr>
          <a:xfrm>
            <a:off x="1017767" y="1690688"/>
            <a:ext cx="10156465" cy="4351338"/>
          </a:xfrm>
        </p:spPr>
        <p:txBody>
          <a:bodyPr/>
          <a:lstStyle/>
          <a:p>
            <a:r>
              <a:rPr lang="en-US" dirty="0"/>
              <a:t>The following individuals ("Reporting Employees") must submit an Outside Activity Report:</a:t>
            </a:r>
          </a:p>
          <a:p>
            <a:pPr lvl="1">
              <a:buFont typeface="Courier New" panose="02070309020205020404" pitchFamily="49" charset="0"/>
              <a:buChar char="o"/>
            </a:pPr>
            <a:r>
              <a:rPr lang="en-US" dirty="0"/>
              <a:t>FAU employees with appointments of 0.50 FTE or greater (excluding OPS employees, student employees, and graduate teaching assistants); and</a:t>
            </a:r>
          </a:p>
          <a:p>
            <a:pPr lvl="1">
              <a:buFont typeface="Courier New" panose="02070309020205020404" pitchFamily="49" charset="0"/>
              <a:buChar char="o"/>
            </a:pPr>
            <a:r>
              <a:rPr lang="en-US" u="sng" dirty="0"/>
              <a:t>Any</a:t>
            </a:r>
            <a:r>
              <a:rPr lang="en-US" dirty="0"/>
              <a:t> FAU employee engaged in the design, conduct, or reporting of research, regardless of appointment level, full-time status, or part-time status.</a:t>
            </a:r>
          </a:p>
          <a:p>
            <a:r>
              <a:rPr lang="en-US" dirty="0"/>
              <a:t>Employees that are </a:t>
            </a:r>
            <a:r>
              <a:rPr lang="en-US" u="sng" dirty="0"/>
              <a:t>generally</a:t>
            </a:r>
            <a:r>
              <a:rPr lang="en-US" dirty="0"/>
              <a:t> exempt from reporting:</a:t>
            </a:r>
          </a:p>
          <a:p>
            <a:pPr lvl="1"/>
            <a:r>
              <a:rPr lang="en-US" dirty="0"/>
              <a:t>OPS employees</a:t>
            </a:r>
          </a:p>
          <a:p>
            <a:pPr lvl="1"/>
            <a:r>
              <a:rPr lang="en-US" dirty="0"/>
              <a:t>Student employees </a:t>
            </a:r>
          </a:p>
          <a:p>
            <a:pPr lvl="1"/>
            <a:r>
              <a:rPr lang="en-US" dirty="0"/>
              <a:t>Graduate teaching assistants</a:t>
            </a:r>
          </a:p>
          <a:p>
            <a:r>
              <a:rPr lang="en-US" u="sng" dirty="0"/>
              <a:t>Unless</a:t>
            </a:r>
            <a:r>
              <a:rPr lang="en-US" dirty="0"/>
              <a:t> an outside activity creates a potential conflict of interest or commitment associated with their obligations as an FAU employee. </a:t>
            </a:r>
            <a:r>
              <a:rPr lang="en-US" u="sng" dirty="0"/>
              <a:t>In this instance, a supervisor may direct an employee to submit an Outside Activity Report</a:t>
            </a:r>
            <a:r>
              <a:rPr lang="en-US" dirty="0"/>
              <a:t>.</a:t>
            </a:r>
          </a:p>
          <a:p>
            <a:pPr marL="0" indent="0">
              <a:buNone/>
            </a:pPr>
            <a:endParaRPr lang="en-US" dirty="0"/>
          </a:p>
        </p:txBody>
      </p:sp>
    </p:spTree>
    <p:extLst>
      <p:ext uri="{BB962C8B-B14F-4D97-AF65-F5344CB8AC3E}">
        <p14:creationId xmlns:p14="http://schemas.microsoft.com/office/powerpoint/2010/main" val="3546655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5FEE8-9FE0-84DD-20F0-8FDF5186C346}"/>
              </a:ext>
            </a:extLst>
          </p:cNvPr>
          <p:cNvSpPr>
            <a:spLocks noGrp="1"/>
          </p:cNvSpPr>
          <p:nvPr>
            <p:ph type="title"/>
          </p:nvPr>
        </p:nvSpPr>
        <p:spPr/>
        <p:txBody>
          <a:bodyPr>
            <a:normAutofit/>
          </a:bodyPr>
          <a:lstStyle/>
          <a:p>
            <a:pPr algn="ctr"/>
            <a:r>
              <a:rPr lang="en-US" dirty="0"/>
              <a:t>What is considered an Outside Activity?</a:t>
            </a:r>
          </a:p>
        </p:txBody>
      </p:sp>
      <p:sp>
        <p:nvSpPr>
          <p:cNvPr id="3" name="Content Placeholder 2">
            <a:extLst>
              <a:ext uri="{FF2B5EF4-FFF2-40B4-BE49-F238E27FC236}">
                <a16:creationId xmlns:a16="http://schemas.microsoft.com/office/drawing/2014/main" id="{B2E8A0F9-CADB-5CB4-F68C-2E93DED49B9E}"/>
              </a:ext>
            </a:extLst>
          </p:cNvPr>
          <p:cNvSpPr>
            <a:spLocks noGrp="1"/>
          </p:cNvSpPr>
          <p:nvPr>
            <p:ph idx="1"/>
          </p:nvPr>
        </p:nvSpPr>
        <p:spPr/>
        <p:txBody>
          <a:bodyPr/>
          <a:lstStyle/>
          <a:p>
            <a:r>
              <a:rPr lang="en-US" dirty="0"/>
              <a:t>An outside activity includes, but is not limited to, any practice, consulting, employment, teaching, research, speaking engagements, or business (including managerial interests or positions or service on boards or commissions), or other activity, regardless of compensation, which is not a part of the employee’s assigned duties and for which the University provides no compensation.</a:t>
            </a:r>
          </a:p>
          <a:p>
            <a:r>
              <a:rPr lang="en-US" dirty="0"/>
              <a:t>Generally, outside activities do not include political, religious, social, fraternal, recreational, or personal educational activities unless:</a:t>
            </a:r>
          </a:p>
          <a:p>
            <a:pPr lvl="1">
              <a:buFont typeface="Courier New" panose="02070309020205020404" pitchFamily="49" charset="0"/>
              <a:buChar char="o"/>
            </a:pPr>
            <a:r>
              <a:rPr lang="en-US" dirty="0"/>
              <a:t>Professional or board services are provided; </a:t>
            </a:r>
          </a:p>
          <a:p>
            <a:pPr lvl="1">
              <a:buFont typeface="Courier New" panose="02070309020205020404" pitchFamily="49" charset="0"/>
              <a:buChar char="o"/>
            </a:pPr>
            <a:r>
              <a:rPr lang="en-US" dirty="0"/>
              <a:t>The activity creates a material conflict of interest or commitment; or </a:t>
            </a:r>
          </a:p>
          <a:p>
            <a:pPr lvl="1">
              <a:buFont typeface="Courier New" panose="02070309020205020404" pitchFamily="49" charset="0"/>
              <a:buChar char="o"/>
            </a:pPr>
            <a:r>
              <a:rPr lang="en-US" dirty="0"/>
              <a:t>The activity is performed for compensation other than the reimbursement of expenses.</a:t>
            </a:r>
          </a:p>
          <a:p>
            <a:endParaRPr lang="en-US" dirty="0"/>
          </a:p>
        </p:txBody>
      </p:sp>
    </p:spTree>
    <p:extLst>
      <p:ext uri="{BB962C8B-B14F-4D97-AF65-F5344CB8AC3E}">
        <p14:creationId xmlns:p14="http://schemas.microsoft.com/office/powerpoint/2010/main" val="1208197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E2FE-BC55-8BB1-64EB-EA5E491B342F}"/>
              </a:ext>
            </a:extLst>
          </p:cNvPr>
          <p:cNvSpPr>
            <a:spLocks noGrp="1"/>
          </p:cNvSpPr>
          <p:nvPr>
            <p:ph type="title"/>
          </p:nvPr>
        </p:nvSpPr>
        <p:spPr>
          <a:xfrm>
            <a:off x="729543" y="1154430"/>
            <a:ext cx="9605082" cy="417195"/>
          </a:xfrm>
        </p:spPr>
        <p:txBody>
          <a:bodyPr>
            <a:noAutofit/>
          </a:bodyPr>
          <a:lstStyle/>
          <a:p>
            <a:pPr algn="ctr"/>
            <a:r>
              <a:rPr lang="en-US" dirty="0"/>
              <a:t>What must be reported?</a:t>
            </a:r>
          </a:p>
        </p:txBody>
      </p:sp>
      <p:sp>
        <p:nvSpPr>
          <p:cNvPr id="3" name="Content Placeholder 2">
            <a:extLst>
              <a:ext uri="{FF2B5EF4-FFF2-40B4-BE49-F238E27FC236}">
                <a16:creationId xmlns:a16="http://schemas.microsoft.com/office/drawing/2014/main" id="{79931D72-60EF-4CD2-F90A-2F8C9CEE89AC}"/>
              </a:ext>
            </a:extLst>
          </p:cNvPr>
          <p:cNvSpPr>
            <a:spLocks noGrp="1"/>
          </p:cNvSpPr>
          <p:nvPr>
            <p:ph idx="1"/>
          </p:nvPr>
        </p:nvSpPr>
        <p:spPr>
          <a:xfrm>
            <a:off x="423863" y="1790699"/>
            <a:ext cx="11091862" cy="3600451"/>
          </a:xfrm>
        </p:spPr>
        <p:txBody>
          <a:bodyPr>
            <a:noAutofit/>
          </a:bodyPr>
          <a:lstStyle/>
          <a:p>
            <a:pPr fontAlgn="t">
              <a:buNone/>
            </a:pPr>
            <a:r>
              <a:rPr lang="en-US" dirty="0"/>
              <a:t>Employees must report outside activities and certain financial or managerial interests when they:</a:t>
            </a:r>
          </a:p>
          <a:p>
            <a:pPr marL="800100" lvl="1" indent="-342900" fontAlgn="t">
              <a:buFont typeface="Arial" panose="020B0604020202020204" pitchFamily="34" charset="0"/>
              <a:buChar char="•"/>
            </a:pPr>
            <a:r>
              <a:rPr lang="en-US" dirty="0"/>
              <a:t>Create a potential business relationship with FAU or its affiliated organizations.</a:t>
            </a:r>
          </a:p>
          <a:p>
            <a:pPr marL="800100" lvl="1" indent="-342900" fontAlgn="t">
              <a:buFont typeface="Arial" panose="020B0604020202020204" pitchFamily="34" charset="0"/>
              <a:buChar char="•"/>
            </a:pPr>
            <a:r>
              <a:rPr lang="en-US" dirty="0"/>
              <a:t>Relate to the employee's university duties or decision-making responsibilities.</a:t>
            </a:r>
          </a:p>
          <a:p>
            <a:pPr marL="800100" lvl="1" indent="-342900" fontAlgn="t">
              <a:buFont typeface="Arial" panose="020B0604020202020204" pitchFamily="34" charset="0"/>
              <a:buChar char="•"/>
            </a:pPr>
            <a:r>
              <a:rPr lang="en-US" dirty="0"/>
              <a:t>Involve foreign financial interests connected to the design, conduct, or reporting of research.</a:t>
            </a:r>
          </a:p>
          <a:p>
            <a:pPr fontAlgn="t">
              <a:buNone/>
            </a:pPr>
            <a:r>
              <a:rPr lang="en-US" b="1" dirty="0"/>
              <a:t>Reporting Timeline</a:t>
            </a:r>
            <a:endParaRPr lang="en-US" dirty="0"/>
          </a:p>
          <a:p>
            <a:pPr marL="800100" lvl="1" indent="-342900" fontAlgn="t">
              <a:buFont typeface="Arial" panose="020B0604020202020204" pitchFamily="34" charset="0"/>
              <a:buChar char="•"/>
            </a:pPr>
            <a:r>
              <a:rPr lang="en-US" dirty="0"/>
              <a:t>Annual disclosures are due </a:t>
            </a:r>
            <a:r>
              <a:rPr lang="en-US" b="1" dirty="0"/>
              <a:t>by September 30</a:t>
            </a:r>
            <a:r>
              <a:rPr lang="en-US" dirty="0"/>
              <a:t>.</a:t>
            </a:r>
          </a:p>
          <a:p>
            <a:pPr marL="800100" lvl="1" indent="-342900" fontAlgn="t">
              <a:buFont typeface="Arial" panose="020B0604020202020204" pitchFamily="34" charset="0"/>
              <a:buChar char="•"/>
            </a:pPr>
            <a:r>
              <a:rPr lang="en-US" dirty="0"/>
              <a:t>New employees must submit a disclosure </a:t>
            </a:r>
            <a:r>
              <a:rPr lang="en-US" b="1" dirty="0"/>
              <a:t>within 30 days of their start date</a:t>
            </a:r>
            <a:r>
              <a:rPr lang="en-US" dirty="0"/>
              <a:t>.</a:t>
            </a:r>
          </a:p>
          <a:p>
            <a:pPr marL="0" indent="0">
              <a:buNone/>
            </a:pPr>
            <a:r>
              <a:rPr lang="en-US" i="1" dirty="0"/>
              <a:t>Note: A separate report must be filed for each outside activity. If several activities are with a single outside entity or organization, these may be included in a single Outside Activity Report. After the annual submission, there is a continuing obligation to complete a new report if the status of the certification changes.</a:t>
            </a:r>
          </a:p>
        </p:txBody>
      </p:sp>
    </p:spTree>
    <p:extLst>
      <p:ext uri="{BB962C8B-B14F-4D97-AF65-F5344CB8AC3E}">
        <p14:creationId xmlns:p14="http://schemas.microsoft.com/office/powerpoint/2010/main" val="427507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D96C3-750B-0BEE-1471-6BAD3407D140}"/>
              </a:ext>
            </a:extLst>
          </p:cNvPr>
          <p:cNvSpPr>
            <a:spLocks noGrp="1"/>
          </p:cNvSpPr>
          <p:nvPr>
            <p:ph type="title"/>
          </p:nvPr>
        </p:nvSpPr>
        <p:spPr/>
        <p:txBody>
          <a:bodyPr/>
          <a:lstStyle/>
          <a:p>
            <a:pPr algn="ctr"/>
            <a:r>
              <a:rPr lang="en-US" dirty="0"/>
              <a:t>Outside Activity Reporting and Research</a:t>
            </a:r>
          </a:p>
        </p:txBody>
      </p:sp>
      <p:sp>
        <p:nvSpPr>
          <p:cNvPr id="3" name="Content Placeholder 2">
            <a:extLst>
              <a:ext uri="{FF2B5EF4-FFF2-40B4-BE49-F238E27FC236}">
                <a16:creationId xmlns:a16="http://schemas.microsoft.com/office/drawing/2014/main" id="{5AC58362-4895-6930-22E6-52CF471C5BC8}"/>
              </a:ext>
            </a:extLst>
          </p:cNvPr>
          <p:cNvSpPr>
            <a:spLocks noGrp="1"/>
          </p:cNvSpPr>
          <p:nvPr>
            <p:ph idx="1"/>
          </p:nvPr>
        </p:nvSpPr>
        <p:spPr/>
        <p:txBody>
          <a:bodyPr/>
          <a:lstStyle/>
          <a:p>
            <a:r>
              <a:rPr lang="en-US" dirty="0"/>
              <a:t>If you report an activity to the Financial Conflict of Interest committee, </a:t>
            </a:r>
            <a:r>
              <a:rPr lang="en-US" u="sng" dirty="0"/>
              <a:t>you must still submit an Outside Activity Report</a:t>
            </a:r>
            <a:r>
              <a:rPr lang="en-US" dirty="0"/>
              <a:t>.</a:t>
            </a:r>
          </a:p>
          <a:p>
            <a:r>
              <a:rPr lang="en-US" dirty="0"/>
              <a:t>Research Integrity and Office of Compliance and Ethics frequently collaborate on issues. </a:t>
            </a:r>
          </a:p>
          <a:p>
            <a:r>
              <a:rPr lang="en-US" dirty="0"/>
              <a:t>If you are not sure whether something should be reported to either office, please contact us immediately. </a:t>
            </a:r>
          </a:p>
        </p:txBody>
      </p:sp>
    </p:spTree>
    <p:extLst>
      <p:ext uri="{BB962C8B-B14F-4D97-AF65-F5344CB8AC3E}">
        <p14:creationId xmlns:p14="http://schemas.microsoft.com/office/powerpoint/2010/main" val="1313610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5A2D-8019-815E-C169-A335F517F74E}"/>
              </a:ext>
            </a:extLst>
          </p:cNvPr>
          <p:cNvSpPr>
            <a:spLocks noGrp="1"/>
          </p:cNvSpPr>
          <p:nvPr>
            <p:ph type="title"/>
          </p:nvPr>
        </p:nvSpPr>
        <p:spPr/>
        <p:txBody>
          <a:bodyPr>
            <a:normAutofit/>
          </a:bodyPr>
          <a:lstStyle/>
          <a:p>
            <a:pPr algn="ctr"/>
            <a:r>
              <a:rPr lang="en-US" sz="2000" dirty="0"/>
              <a:t>How are Outside Activity Reports submitted?</a:t>
            </a:r>
          </a:p>
        </p:txBody>
      </p:sp>
      <p:sp>
        <p:nvSpPr>
          <p:cNvPr id="3" name="Content Placeholder 2">
            <a:extLst>
              <a:ext uri="{FF2B5EF4-FFF2-40B4-BE49-F238E27FC236}">
                <a16:creationId xmlns:a16="http://schemas.microsoft.com/office/drawing/2014/main" id="{F0680F3A-DB6C-21F1-3731-2BB5BFB17CAD}"/>
              </a:ext>
            </a:extLst>
          </p:cNvPr>
          <p:cNvSpPr>
            <a:spLocks noGrp="1"/>
          </p:cNvSpPr>
          <p:nvPr>
            <p:ph idx="1"/>
          </p:nvPr>
        </p:nvSpPr>
        <p:spPr>
          <a:xfrm>
            <a:off x="742076" y="1825625"/>
            <a:ext cx="9605082" cy="3451225"/>
          </a:xfrm>
        </p:spPr>
        <p:txBody>
          <a:bodyPr/>
          <a:lstStyle/>
          <a:p>
            <a:r>
              <a:rPr lang="en-US" sz="2000" dirty="0"/>
              <a:t>Workday! </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sz="2000" dirty="0"/>
              <a:t>Resources </a:t>
            </a:r>
            <a:r>
              <a:rPr lang="en-US" dirty="0"/>
              <a:t> </a:t>
            </a:r>
          </a:p>
          <a:p>
            <a:pPr lvl="1">
              <a:buFont typeface="Courier New" panose="02070309020205020404" pitchFamily="49" charset="0"/>
              <a:buChar char="o"/>
            </a:pPr>
            <a:r>
              <a:rPr lang="en-US" u="sng" dirty="0">
                <a:hlinkClick r:id="rId2"/>
              </a:rPr>
              <a:t>FAQs</a:t>
            </a:r>
            <a:endParaRPr lang="en-US" dirty="0"/>
          </a:p>
          <a:p>
            <a:pPr lvl="1">
              <a:buFont typeface="Courier New" panose="02070309020205020404" pitchFamily="49" charset="0"/>
              <a:buChar char="o"/>
            </a:pPr>
            <a:r>
              <a:rPr lang="en-US" u="sng" dirty="0">
                <a:hlinkClick r:id="rId3"/>
              </a:rPr>
              <a:t>Outside Activity Report (Activity to Report) (for use by prospective employees or affiliates only)</a:t>
            </a:r>
            <a:endParaRPr lang="en-US" dirty="0"/>
          </a:p>
          <a:p>
            <a:pPr lvl="1">
              <a:buFont typeface="Courier New" panose="02070309020205020404" pitchFamily="49" charset="0"/>
              <a:buChar char="o"/>
            </a:pPr>
            <a:r>
              <a:rPr lang="en-US" u="sng" dirty="0">
                <a:hlinkClick r:id="rId4"/>
              </a:rPr>
              <a:t>Policy 7.3 Conflicts of Interest, Conflicts of Commitment and Outside Activity</a:t>
            </a:r>
            <a:endParaRPr lang="en-US" dirty="0"/>
          </a:p>
          <a:p>
            <a:endParaRPr lang="en-US" dirty="0"/>
          </a:p>
        </p:txBody>
      </p:sp>
      <p:sp>
        <p:nvSpPr>
          <p:cNvPr id="4" name="Flowchart: Process 3">
            <a:extLst>
              <a:ext uri="{FF2B5EF4-FFF2-40B4-BE49-F238E27FC236}">
                <a16:creationId xmlns:a16="http://schemas.microsoft.com/office/drawing/2014/main" id="{EE740D65-1D35-A2EB-3A7B-22BAD6EB0F03}"/>
              </a:ext>
            </a:extLst>
          </p:cNvPr>
          <p:cNvSpPr/>
          <p:nvPr/>
        </p:nvSpPr>
        <p:spPr>
          <a:xfrm>
            <a:off x="2795587" y="2073275"/>
            <a:ext cx="4810125" cy="1238249"/>
          </a:xfrm>
          <a:prstGeom prst="flowChartProcess">
            <a:avLst/>
          </a:prstGeom>
          <a:solidFill>
            <a:srgbClr val="0070C0"/>
          </a:solidFill>
          <a:ln>
            <a:solidFill>
              <a:schemeClr val="bg1">
                <a:lumMod val="95000"/>
              </a:schemeClr>
            </a:solidFill>
          </a:ln>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r>
              <a:rPr lang="en-US" b="1" spc="50" dirty="0">
                <a:ln w="0"/>
                <a:solidFill>
                  <a:schemeClr val="bg2"/>
                </a:solidFill>
                <a:effectLst>
                  <a:innerShdw blurRad="63500" dist="50800" dir="13500000">
                    <a:srgbClr val="000000">
                      <a:alpha val="50000"/>
                    </a:srgbClr>
                  </a:innerShdw>
                </a:effectLst>
                <a:highlight>
                  <a:srgbClr val="C0C0C0"/>
                </a:highlight>
                <a:hlinkClick r:id="rId5"/>
              </a:rPr>
              <a:t>CLICK HERE TO SUBMIT AN OUTSIDE ACTIVITY REPORT</a:t>
            </a:r>
            <a:endParaRPr lang="en-US" b="1" spc="50" dirty="0">
              <a:ln w="0"/>
              <a:solidFill>
                <a:schemeClr val="bg2"/>
              </a:solidFill>
              <a:effectLst>
                <a:innerShdw blurRad="63500" dist="50800" dir="13500000">
                  <a:srgbClr val="000000">
                    <a:alpha val="50000"/>
                  </a:srgbClr>
                </a:innerShdw>
              </a:effectLst>
              <a:highlight>
                <a:srgbClr val="C0C0C0"/>
              </a:highlight>
            </a:endParaRPr>
          </a:p>
        </p:txBody>
      </p:sp>
    </p:spTree>
    <p:extLst>
      <p:ext uri="{BB962C8B-B14F-4D97-AF65-F5344CB8AC3E}">
        <p14:creationId xmlns:p14="http://schemas.microsoft.com/office/powerpoint/2010/main" val="525998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6C8BD-96A1-BDA6-F778-C68B9D307A00}"/>
              </a:ext>
            </a:extLst>
          </p:cNvPr>
          <p:cNvSpPr>
            <a:spLocks noGrp="1"/>
          </p:cNvSpPr>
          <p:nvPr>
            <p:ph type="title"/>
          </p:nvPr>
        </p:nvSpPr>
        <p:spPr/>
        <p:txBody>
          <a:bodyPr/>
          <a:lstStyle/>
          <a:p>
            <a:pPr algn="ctr"/>
            <a:r>
              <a:rPr lang="en-US" sz="1800" dirty="0"/>
              <a:t>Questions</a:t>
            </a:r>
            <a:r>
              <a:rPr lang="en-US" dirty="0"/>
              <a:t>?</a:t>
            </a:r>
          </a:p>
        </p:txBody>
      </p:sp>
      <p:sp>
        <p:nvSpPr>
          <p:cNvPr id="5" name="Content Placeholder 4">
            <a:extLst>
              <a:ext uri="{FF2B5EF4-FFF2-40B4-BE49-F238E27FC236}">
                <a16:creationId xmlns:a16="http://schemas.microsoft.com/office/drawing/2014/main" id="{4FA7A104-A371-7AD7-6613-847062E63C12}"/>
              </a:ext>
            </a:extLst>
          </p:cNvPr>
          <p:cNvSpPr>
            <a:spLocks noGrp="1"/>
          </p:cNvSpPr>
          <p:nvPr>
            <p:ph idx="1"/>
          </p:nvPr>
        </p:nvSpPr>
        <p:spPr/>
        <p:txBody>
          <a:bodyPr/>
          <a:lstStyle/>
          <a:p>
            <a:pPr lvl="1"/>
            <a:r>
              <a:rPr lang="en-US" dirty="0"/>
              <a:t>Chief Compliance and Ethics Officer</a:t>
            </a:r>
          </a:p>
          <a:p>
            <a:pPr lvl="2"/>
            <a:r>
              <a:rPr lang="en-US" dirty="0"/>
              <a:t>Neil D’Arco</a:t>
            </a:r>
          </a:p>
          <a:p>
            <a:pPr lvl="2"/>
            <a:r>
              <a:rPr lang="en-US" dirty="0"/>
              <a:t>ndarco@fau.edu</a:t>
            </a:r>
          </a:p>
          <a:p>
            <a:pPr lvl="2"/>
            <a:r>
              <a:rPr lang="en-US" dirty="0"/>
              <a:t>561-297-3094</a:t>
            </a:r>
          </a:p>
          <a:p>
            <a:pPr lvl="1"/>
            <a:r>
              <a:rPr lang="en-US" dirty="0"/>
              <a:t>Assistant Director, Compliance </a:t>
            </a:r>
          </a:p>
          <a:p>
            <a:pPr lvl="2"/>
            <a:r>
              <a:rPr lang="en-US" dirty="0"/>
              <a:t>Paola Medina</a:t>
            </a:r>
          </a:p>
          <a:p>
            <a:pPr lvl="2"/>
            <a:r>
              <a:rPr lang="en-US" dirty="0"/>
              <a:t>pmedina2016@fau.edu</a:t>
            </a:r>
          </a:p>
          <a:p>
            <a:pPr lvl="2"/>
            <a:r>
              <a:rPr lang="en-US" dirty="0"/>
              <a:t>561-297-2345</a:t>
            </a:r>
          </a:p>
        </p:txBody>
      </p:sp>
    </p:spTree>
    <p:extLst>
      <p:ext uri="{BB962C8B-B14F-4D97-AF65-F5344CB8AC3E}">
        <p14:creationId xmlns:p14="http://schemas.microsoft.com/office/powerpoint/2010/main" val="406517732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8910A8D212B94FA6441D44F9F8549F" ma:contentTypeVersion="11" ma:contentTypeDescription="Create a new document." ma:contentTypeScope="" ma:versionID="a947891974d948df66dcea8c53aca184">
  <xsd:schema xmlns:xsd="http://www.w3.org/2001/XMLSchema" xmlns:xs="http://www.w3.org/2001/XMLSchema" xmlns:p="http://schemas.microsoft.com/office/2006/metadata/properties" xmlns:ns3="5d8e30c7-bea4-4dfe-b017-10ba662edffb" targetNamespace="http://schemas.microsoft.com/office/2006/metadata/properties" ma:root="true" ma:fieldsID="40e3d4001a9532fe3c36401c1d5522fd" ns3:_="">
    <xsd:import namespace="5d8e30c7-bea4-4dfe-b017-10ba662edff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8e30c7-bea4-4dfe-b017-10ba662edff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d8e30c7-bea4-4dfe-b017-10ba662edffb" xsi:nil="true"/>
  </documentManagement>
</p:properties>
</file>

<file path=customXml/itemProps1.xml><?xml version="1.0" encoding="utf-8"?>
<ds:datastoreItem xmlns:ds="http://schemas.openxmlformats.org/officeDocument/2006/customXml" ds:itemID="{7C291ACE-5F6A-4D70-A376-FC0AC73C8F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8e30c7-bea4-4dfe-b017-10ba662edf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7EAFC1-339D-4F03-BDDC-6C73070460B6}">
  <ds:schemaRefs>
    <ds:schemaRef ds:uri="http://schemas.microsoft.com/sharepoint/v3/contenttype/forms"/>
  </ds:schemaRefs>
</ds:datastoreItem>
</file>

<file path=customXml/itemProps3.xml><?xml version="1.0" encoding="utf-8"?>
<ds:datastoreItem xmlns:ds="http://schemas.openxmlformats.org/officeDocument/2006/customXml" ds:itemID="{9166FA66-C930-4142-BEC2-BFED41B06EB8}">
  <ds:schemaRefs>
    <ds:schemaRef ds:uri="http://schemas.microsoft.com/office/2006/metadata/properties"/>
    <ds:schemaRef ds:uri="http://schemas.microsoft.com/office/2006/documentManagement/types"/>
    <ds:schemaRef ds:uri="http://purl.org/dc/dcmitype/"/>
    <ds:schemaRef ds:uri="http://purl.org/dc/elements/1.1/"/>
    <ds:schemaRef ds:uri="5d8e30c7-bea4-4dfe-b017-10ba662edffb"/>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32390</TotalTime>
  <Words>768</Words>
  <Application>Microsoft Office PowerPoint</Application>
  <PresentationFormat>Widescreen</PresentationFormat>
  <Paragraphs>73</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Courier New</vt:lpstr>
      <vt:lpstr>1_Office Theme</vt:lpstr>
      <vt:lpstr>OFFICE OF COMPLIANCE AND ETHICS  OUTSIDE ACTIVITY REPORTS</vt:lpstr>
      <vt:lpstr>Why do we submit Outside Activity Reports?</vt:lpstr>
      <vt:lpstr>Key Definitions </vt:lpstr>
      <vt:lpstr>Key Definitions </vt:lpstr>
      <vt:lpstr>Who must report?</vt:lpstr>
      <vt:lpstr>What is considered an Outside Activity?</vt:lpstr>
      <vt:lpstr>What must be reported?</vt:lpstr>
      <vt:lpstr>Outside Activity Reporting and Research</vt:lpstr>
      <vt:lpstr>How are Outside Activity Reports submitted?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Paola Medina</dc:creator>
  <cp:lastModifiedBy>Judith Martinez</cp:lastModifiedBy>
  <cp:revision>154</cp:revision>
  <cp:lastPrinted>2026-06-17T19:53:46Z</cp:lastPrinted>
  <dcterms:created xsi:type="dcterms:W3CDTF">2025-11-18T19:28:55Z</dcterms:created>
  <dcterms:modified xsi:type="dcterms:W3CDTF">2026-09-24T14:26:50Z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0x010100208910A8D212B94FA6441D44F9F8549F</vt:lpwstr>
  </property>
</Properties>
</file>